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62" r:id="rId2"/>
    <p:sldId id="307" r:id="rId3"/>
    <p:sldId id="389" r:id="rId4"/>
    <p:sldId id="326" r:id="rId5"/>
    <p:sldId id="327" r:id="rId6"/>
    <p:sldId id="335" r:id="rId7"/>
    <p:sldId id="336" r:id="rId8"/>
    <p:sldId id="331" r:id="rId9"/>
    <p:sldId id="332" r:id="rId10"/>
    <p:sldId id="361" r:id="rId11"/>
    <p:sldId id="322" r:id="rId12"/>
    <p:sldId id="323" r:id="rId13"/>
    <p:sldId id="334" r:id="rId14"/>
    <p:sldId id="267" r:id="rId15"/>
    <p:sldId id="291" r:id="rId16"/>
    <p:sldId id="289" r:id="rId17"/>
    <p:sldId id="274" r:id="rId18"/>
    <p:sldId id="278" r:id="rId19"/>
    <p:sldId id="292" r:id="rId20"/>
    <p:sldId id="320" r:id="rId21"/>
    <p:sldId id="297" r:id="rId22"/>
    <p:sldId id="298" r:id="rId23"/>
    <p:sldId id="353" r:id="rId24"/>
    <p:sldId id="354" r:id="rId25"/>
    <p:sldId id="338" r:id="rId26"/>
    <p:sldId id="339" r:id="rId27"/>
    <p:sldId id="340" r:id="rId28"/>
    <p:sldId id="343" r:id="rId29"/>
    <p:sldId id="347" r:id="rId30"/>
    <p:sldId id="344" r:id="rId31"/>
    <p:sldId id="345" r:id="rId32"/>
    <p:sldId id="346" r:id="rId33"/>
    <p:sldId id="368" r:id="rId34"/>
    <p:sldId id="350" r:id="rId35"/>
    <p:sldId id="390" r:id="rId36"/>
    <p:sldId id="395" r:id="rId37"/>
    <p:sldId id="396" r:id="rId38"/>
    <p:sldId id="397" r:id="rId39"/>
    <p:sldId id="398" r:id="rId40"/>
    <p:sldId id="399" r:id="rId41"/>
    <p:sldId id="400" r:id="rId42"/>
    <p:sldId id="401" r:id="rId43"/>
    <p:sldId id="402" r:id="rId44"/>
    <p:sldId id="404" r:id="rId45"/>
    <p:sldId id="405" r:id="rId46"/>
    <p:sldId id="406" r:id="rId47"/>
    <p:sldId id="407" r:id="rId48"/>
    <p:sldId id="408" r:id="rId49"/>
    <p:sldId id="409" r:id="rId50"/>
    <p:sldId id="410"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387" r:id="rId66"/>
    <p:sldId id="391" r:id="rId67"/>
    <p:sldId id="392" r:id="rId68"/>
    <p:sldId id="348" r:id="rId69"/>
    <p:sldId id="384" r:id="rId70"/>
    <p:sldId id="393" r:id="rId71"/>
    <p:sldId id="371" r:id="rId72"/>
    <p:sldId id="372" r:id="rId73"/>
    <p:sldId id="373" r:id="rId74"/>
    <p:sldId id="374" r:id="rId75"/>
    <p:sldId id="375" r:id="rId76"/>
    <p:sldId id="376" r:id="rId77"/>
    <p:sldId id="377" r:id="rId78"/>
    <p:sldId id="426" r:id="rId79"/>
    <p:sldId id="378" r:id="rId80"/>
    <p:sldId id="37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47" autoAdjust="0"/>
  </p:normalViewPr>
  <p:slideViewPr>
    <p:cSldViewPr>
      <p:cViewPr varScale="1">
        <p:scale>
          <a:sx n="59" d="100"/>
          <a:sy n="59" d="100"/>
        </p:scale>
        <p:origin x="1500" y="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FFA9B-B4EC-44C5-A9B1-BCAD25CA4121}" type="datetimeFigureOut">
              <a:rPr lang="en-GB" smtClean="0"/>
              <a:t>16/07/2018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F9ACE-CC11-4033-AD82-271CD44D0DD4}" type="slidenum">
              <a:rPr lang="en-GB" smtClean="0"/>
              <a:t>‹#›</a:t>
            </a:fld>
            <a:endParaRPr lang="en-GB"/>
          </a:p>
        </p:txBody>
      </p:sp>
    </p:spTree>
    <p:extLst>
      <p:ext uri="{BB962C8B-B14F-4D97-AF65-F5344CB8AC3E}">
        <p14:creationId xmlns:p14="http://schemas.microsoft.com/office/powerpoint/2010/main" val="97045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not one workflow. However,</a:t>
            </a:r>
            <a:r>
              <a:rPr lang="en-GB" baseline="0" dirty="0" smtClean="0"/>
              <a:t> any workflow must be systematic, transparent, replicable and productive.</a:t>
            </a:r>
          </a:p>
        </p:txBody>
      </p:sp>
      <p:sp>
        <p:nvSpPr>
          <p:cNvPr id="4" name="Slide Number Placeholder 3"/>
          <p:cNvSpPr>
            <a:spLocks noGrp="1"/>
          </p:cNvSpPr>
          <p:nvPr>
            <p:ph type="sldNum" sz="quarter" idx="10"/>
          </p:nvPr>
        </p:nvSpPr>
        <p:spPr/>
        <p:txBody>
          <a:bodyPr/>
          <a:lstStyle/>
          <a:p>
            <a:fld id="{414F9ACE-CC11-4033-AD82-271CD44D0DD4}" type="slidenum">
              <a:rPr lang="en-GB" smtClean="0"/>
              <a:t>10</a:t>
            </a:fld>
            <a:endParaRPr lang="en-GB"/>
          </a:p>
        </p:txBody>
      </p:sp>
    </p:spTree>
    <p:extLst>
      <p:ext uri="{BB962C8B-B14F-4D97-AF65-F5344CB8AC3E}">
        <p14:creationId xmlns:p14="http://schemas.microsoft.com/office/powerpoint/2010/main" val="231949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84E68A-D3CC-4C42-AA63-D5A368835632}" type="slidenum">
              <a:rPr lang="en-GB" smtClean="0"/>
              <a:t>15</a:t>
            </a:fld>
            <a:endParaRPr lang="en-GB"/>
          </a:p>
        </p:txBody>
      </p:sp>
    </p:spTree>
    <p:extLst>
      <p:ext uri="{BB962C8B-B14F-4D97-AF65-F5344CB8AC3E}">
        <p14:creationId xmlns:p14="http://schemas.microsoft.com/office/powerpoint/2010/main" val="133365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Demonstrate </a:t>
            </a:r>
            <a:r>
              <a:rPr lang="en-GB" dirty="0" err="1" smtClean="0"/>
              <a:t>Diarmuid’s</a:t>
            </a:r>
            <a:r>
              <a:rPr lang="en-GB" dirty="0" smtClean="0"/>
              <a:t> web-scraping and API work.</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75</a:t>
            </a:fld>
            <a:endParaRPr lang="en-GB"/>
          </a:p>
        </p:txBody>
      </p:sp>
    </p:spTree>
    <p:extLst>
      <p:ext uri="{BB962C8B-B14F-4D97-AF65-F5344CB8AC3E}">
        <p14:creationId xmlns:p14="http://schemas.microsoft.com/office/powerpoint/2010/main" val="328331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Demonstrate </a:t>
            </a:r>
            <a:r>
              <a:rPr lang="en-GB" dirty="0" err="1" smtClean="0"/>
              <a:t>Diarmuid’s</a:t>
            </a:r>
            <a:r>
              <a:rPr lang="en-GB" dirty="0" smtClean="0"/>
              <a:t> web-scraping and API work.</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76</a:t>
            </a:fld>
            <a:endParaRPr lang="en-GB"/>
          </a:p>
        </p:txBody>
      </p:sp>
    </p:spTree>
    <p:extLst>
      <p:ext uri="{BB962C8B-B14F-4D97-AF65-F5344CB8AC3E}">
        <p14:creationId xmlns:p14="http://schemas.microsoft.com/office/powerpoint/2010/main" val="325324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77</a:t>
            </a:fld>
            <a:endParaRPr lang="en-GB"/>
          </a:p>
        </p:txBody>
      </p:sp>
    </p:spTree>
    <p:extLst>
      <p:ext uri="{BB962C8B-B14F-4D97-AF65-F5344CB8AC3E}">
        <p14:creationId xmlns:p14="http://schemas.microsoft.com/office/powerpoint/2010/main" val="147312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78</a:t>
            </a:fld>
            <a:endParaRPr lang="en-GB"/>
          </a:p>
        </p:txBody>
      </p:sp>
    </p:spTree>
    <p:extLst>
      <p:ext uri="{BB962C8B-B14F-4D97-AF65-F5344CB8AC3E}">
        <p14:creationId xmlns:p14="http://schemas.microsoft.com/office/powerpoint/2010/main" val="95779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79</a:t>
            </a:fld>
            <a:endParaRPr lang="en-GB"/>
          </a:p>
        </p:txBody>
      </p:sp>
    </p:spTree>
    <p:extLst>
      <p:ext uri="{BB962C8B-B14F-4D97-AF65-F5344CB8AC3E}">
        <p14:creationId xmlns:p14="http://schemas.microsoft.com/office/powerpoint/2010/main" val="3696221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9FCF7-74FE-4262-AAD5-21A7A1D1D139}" type="datetimeFigureOut">
              <a:rPr lang="en-US" smtClean="0"/>
              <a:pPr/>
              <a:t>7/16/2018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EE9FCF7-74FE-4262-AAD5-21A7A1D1D139}" type="datetimeFigureOut">
              <a:rPr lang="en-US" smtClean="0"/>
              <a:pPr/>
              <a:t>7/16/2018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EE9FCF7-74FE-4262-AAD5-21A7A1D1D139}" type="datetimeFigureOut">
              <a:rPr lang="en-US" smtClean="0"/>
              <a:pPr/>
              <a:t>7/16/2018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EE9FCF7-74FE-4262-AAD5-21A7A1D1D139}" type="datetimeFigureOut">
              <a:rPr lang="en-US" smtClean="0"/>
              <a:pPr/>
              <a:t>7/16/2018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FCF7-74FE-4262-AAD5-21A7A1D1D139}" type="datetimeFigureOut">
              <a:rPr lang="en-US" smtClean="0"/>
              <a:pPr/>
              <a:t>7/16/2018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7/16/2018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7/16/2018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9FCF7-74FE-4262-AAD5-21A7A1D1D139}" type="datetimeFigureOut">
              <a:rPr lang="en-US" smtClean="0"/>
              <a:pPr/>
              <a:t>7/16/2018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22085-1349-4F5F-8251-84FE90B086F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julialang.org/"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7.tmp"/><Relationship Id="rId1" Type="http://schemas.openxmlformats.org/officeDocument/2006/relationships/slideLayout" Target="../slideLayouts/slideLayout7.xml"/><Relationship Id="rId4" Type="http://schemas.openxmlformats.org/officeDocument/2006/relationships/image" Target="../media/image38.tmp"/></Relationships>
</file>

<file path=ppt/slides/_rels/slide5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7.tmp"/><Relationship Id="rId1" Type="http://schemas.openxmlformats.org/officeDocument/2006/relationships/slideLayout" Target="../slideLayouts/slideLayout7.xml"/><Relationship Id="rId5" Type="http://schemas.openxmlformats.org/officeDocument/2006/relationships/image" Target="../media/image39.tmp"/><Relationship Id="rId4" Type="http://schemas.openxmlformats.org/officeDocument/2006/relationships/image" Target="../media/image38.tm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Os3s1jwLAEI" TargetMode="Externa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hyperlink" Target="https://www.linkedin.com/pulse/data-science-dead-5-years-less-justin-b-dickerson-phd-mba-psta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641975"/>
            <a:ext cx="107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1259681" y="-144463"/>
            <a:ext cx="2286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1373981" y="79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1488281" y="1603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pic>
        <p:nvPicPr>
          <p:cNvPr id="2055" name="Picture 11" descr="M:\docs\ADRC_S\Ed Uni 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0844" y="5613401"/>
            <a:ext cx="1250156"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1494235" y="1989139"/>
            <a:ext cx="61722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3300" dirty="0" smtClean="0">
              <a:latin typeface="Arial" charset="0"/>
            </a:endParaRPr>
          </a:p>
          <a:p>
            <a:pPr algn="ctr" eaLnBrk="1" hangingPunct="1">
              <a:lnSpc>
                <a:spcPct val="90000"/>
              </a:lnSpc>
              <a:spcBef>
                <a:spcPct val="20000"/>
              </a:spcBef>
            </a:pPr>
            <a:r>
              <a:rPr lang="en-GB" altLang="en-US" sz="3300" dirty="0" err="1" smtClean="0">
                <a:latin typeface="Arial" charset="0"/>
              </a:rPr>
              <a:t>Prof.</a:t>
            </a:r>
            <a:r>
              <a:rPr lang="en-GB" altLang="en-US" sz="3300" dirty="0" smtClean="0">
                <a:latin typeface="Arial" charset="0"/>
              </a:rPr>
              <a:t> John MacInnes &amp; Dr Diarmuid McDonnell</a:t>
            </a:r>
          </a:p>
          <a:p>
            <a:pPr algn="ctr" eaLnBrk="1" hangingPunct="1">
              <a:lnSpc>
                <a:spcPct val="90000"/>
              </a:lnSpc>
              <a:spcBef>
                <a:spcPct val="20000"/>
              </a:spcBef>
            </a:pPr>
            <a:r>
              <a:rPr lang="en-GB" altLang="en-US" sz="2200" dirty="0" smtClean="0">
                <a:latin typeface="Arial" charset="0"/>
              </a:rPr>
              <a:t>University </a:t>
            </a:r>
            <a:r>
              <a:rPr lang="en-GB" altLang="en-US" sz="2200" dirty="0">
                <a:latin typeface="Arial" charset="0"/>
              </a:rPr>
              <a:t>of </a:t>
            </a:r>
            <a:r>
              <a:rPr lang="en-GB" altLang="en-US" sz="2200" dirty="0" smtClean="0">
                <a:latin typeface="Arial" charset="0"/>
              </a:rPr>
              <a:t>Edinburgh</a:t>
            </a:r>
          </a:p>
          <a:p>
            <a:pPr algn="ctr" eaLnBrk="1" hangingPunct="1">
              <a:lnSpc>
                <a:spcPct val="90000"/>
              </a:lnSpc>
              <a:spcBef>
                <a:spcPct val="20000"/>
              </a:spcBef>
            </a:pPr>
            <a:endParaRPr lang="en-GB" altLang="en-US" sz="3000" dirty="0">
              <a:latin typeface="Arial" charset="0"/>
            </a:endParaRPr>
          </a:p>
          <a:p>
            <a:pPr algn="ctr" eaLnBrk="1" hangingPunct="1">
              <a:lnSpc>
                <a:spcPct val="90000"/>
              </a:lnSpc>
              <a:spcBef>
                <a:spcPct val="20000"/>
              </a:spcBef>
            </a:pPr>
            <a:r>
              <a:rPr lang="en-GB" altLang="en-US" sz="3000" dirty="0" smtClean="0">
                <a:latin typeface="Arial" charset="0"/>
              </a:rPr>
              <a:t>July 2018</a:t>
            </a:r>
            <a:endParaRPr lang="en-GB" altLang="en-US" sz="3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r>
              <a:rPr lang="en-GB" altLang="en-US" sz="1400" dirty="0">
                <a:latin typeface="Symbol" pitchFamily="18" charset="2"/>
              </a:rPr>
              <a:t>Ó </a:t>
            </a:r>
            <a:r>
              <a:rPr lang="en-GB" altLang="en-US" sz="1400" dirty="0">
                <a:latin typeface="Arial" charset="0"/>
              </a:rPr>
              <a:t> </a:t>
            </a:r>
            <a:r>
              <a:rPr lang="en-GB" altLang="en-US" sz="1400" dirty="0" smtClean="0">
                <a:latin typeface="Arial" charset="0"/>
              </a:rPr>
              <a:t>Diarmuid McDonnell</a:t>
            </a:r>
            <a:endParaRPr lang="en-GB" altLang="en-US" sz="1400" dirty="0">
              <a:latin typeface="Arial" charset="0"/>
            </a:endParaRPr>
          </a:p>
          <a:p>
            <a:pPr algn="ctr" eaLnBrk="1" hangingPunct="1">
              <a:lnSpc>
                <a:spcPct val="90000"/>
              </a:lnSpc>
              <a:spcBef>
                <a:spcPct val="20000"/>
              </a:spcBef>
            </a:pPr>
            <a:endParaRPr lang="en-GB" altLang="en-US" sz="1000" dirty="0">
              <a:solidFill>
                <a:srgbClr val="898989"/>
              </a:solidFill>
              <a:latin typeface="Arial" charset="0"/>
            </a:endParaRPr>
          </a:p>
        </p:txBody>
      </p:sp>
      <p:sp>
        <p:nvSpPr>
          <p:cNvPr id="14" name="Title 1"/>
          <p:cNvSpPr txBox="1">
            <a:spLocks/>
          </p:cNvSpPr>
          <p:nvPr/>
        </p:nvSpPr>
        <p:spPr>
          <a:xfrm>
            <a:off x="179513" y="274637"/>
            <a:ext cx="8712968" cy="1714501"/>
          </a:xfrm>
          <a:prstGeom prst="rect">
            <a:avLst/>
          </a:prstGeom>
        </p:spPr>
        <p:txBody>
          <a:bodyPr anchor="ctr">
            <a:normAutofit fontScale="700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6300" dirty="0"/>
              <a:t>Data Wrangling &amp; Munging: Organising, Managing and Enabling Data for </a:t>
            </a:r>
            <a:r>
              <a:rPr lang="en-GB" sz="6300" dirty="0" smtClean="0"/>
              <a:t>Analysis</a:t>
            </a:r>
            <a:r>
              <a:rPr lang="en-GB" altLang="en-US" sz="1600" dirty="0" smtClean="0">
                <a:latin typeface="Calibri Light" pitchFamily="34" charset="0"/>
              </a:rPr>
              <a:t>© </a:t>
            </a:r>
            <a:endParaRPr lang="en-GB" altLang="en-US" sz="1600" b="1" dirty="0">
              <a:latin typeface="Calibri Light" pitchFamily="34" charset="0"/>
            </a:endParaRPr>
          </a:p>
        </p:txBody>
      </p: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4110435" y="5992813"/>
            <a:ext cx="939800" cy="469900"/>
          </a:xfrm>
          <a:prstGeom prst="rect">
            <a:avLst/>
          </a:prstGeom>
        </p:spPr>
      </p:pic>
    </p:spTree>
    <p:extLst>
      <p:ext uri="{BB962C8B-B14F-4D97-AF65-F5344CB8AC3E}">
        <p14:creationId xmlns:p14="http://schemas.microsoft.com/office/powerpoint/2010/main" val="2522333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Better supporting YOU and what YOU DO</a:t>
            </a:r>
          </a:p>
          <a:p>
            <a:pPr marL="0" indent="0">
              <a:buNone/>
            </a:pPr>
            <a:endParaRPr lang="en-GB" sz="3600" dirty="0"/>
          </a:p>
          <a:p>
            <a:pPr marL="0" indent="0">
              <a:buNone/>
            </a:pPr>
            <a:r>
              <a:rPr lang="en-GB" sz="3600" dirty="0" smtClean="0"/>
              <a:t>Not changing you into something YOU ARE NOT</a:t>
            </a:r>
            <a:endParaRPr lang="en-GB" sz="2800" dirty="0" smtClean="0"/>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2790187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vg1\AppData\Local\Microsoft\Windows\Temporary Internet Files\Content.Outlook\597P9370\hamishw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683140"/>
            <a:ext cx="6552728" cy="491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fontScale="90000"/>
          </a:bodyPr>
          <a:lstStyle/>
          <a:p>
            <a:r>
              <a:rPr lang="en-GB" dirty="0" smtClean="0"/>
              <a:t>Shopping without a list? </a:t>
            </a:r>
            <a:br>
              <a:rPr lang="en-GB" dirty="0" smtClean="0"/>
            </a:br>
            <a:r>
              <a:rPr lang="en-GB" dirty="0" smtClean="0"/>
              <a:t>Cooking with a list?</a:t>
            </a:r>
            <a:endParaRPr lang="en-GB" dirty="0"/>
          </a:p>
        </p:txBody>
      </p:sp>
    </p:spTree>
    <p:extLst>
      <p:ext uri="{BB962C8B-B14F-4D97-AF65-F5344CB8AC3E}">
        <p14:creationId xmlns:p14="http://schemas.microsoft.com/office/powerpoint/2010/main" val="2005790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502.imageshack.us/img502/9200/pilotchecklistflyingf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00101"/>
            <a:ext cx="3947779" cy="5200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29113" y="1014413"/>
            <a:ext cx="4493419" cy="4870564"/>
          </a:xfrm>
          <a:prstGeom prst="rect">
            <a:avLst/>
          </a:prstGeom>
          <a:noFill/>
        </p:spPr>
        <p:txBody>
          <a:bodyPr wrap="square" rtlCol="0">
            <a:spAutoFit/>
          </a:bodyPr>
          <a:lstStyle/>
          <a:p>
            <a:r>
              <a:rPr lang="en-GB" sz="1350" dirty="0"/>
              <a:t>In the late 1930s, military aviators in the American Army and Navy began using aviation checklists. Checklist became part of a new paradigm for how to fly, which consisted of </a:t>
            </a:r>
          </a:p>
          <a:p>
            <a:endParaRPr lang="en-GB" sz="1350" dirty="0"/>
          </a:p>
          <a:p>
            <a:r>
              <a:rPr lang="en-GB" sz="1350" dirty="0"/>
              <a:t>• Elaborate standardized procedures for many activities</a:t>
            </a:r>
          </a:p>
          <a:p>
            <a:r>
              <a:rPr lang="en-GB" sz="1350" dirty="0"/>
              <a:t>• Checklists to ensure all critical steps had been done</a:t>
            </a:r>
          </a:p>
          <a:p>
            <a:r>
              <a:rPr lang="en-GB" sz="1350" dirty="0"/>
              <a:t>• Quantitative tables and formulas that specified the best settings, under different conditions, for speed, engine RPM, gasoline/air mixture, engine cooling, and many other parameters. </a:t>
            </a:r>
          </a:p>
          <a:p>
            <a:endParaRPr lang="en-GB" sz="1350" dirty="0"/>
          </a:p>
          <a:p>
            <a:r>
              <a:rPr lang="en-GB" sz="1350" dirty="0"/>
              <a:t>This new paradigm (Standard Procedure Flying) had a major influence on reducing aviation accidents and increasing military effectiveness during World War II, particularly because of the rapidly increasing complexity of military aircraft, and the huge number of new pilots. </a:t>
            </a:r>
          </a:p>
          <a:p>
            <a:endParaRPr lang="en-GB" sz="1350" dirty="0"/>
          </a:p>
          <a:p>
            <a:r>
              <a:rPr lang="en-GB" sz="1350" i="1" dirty="0">
                <a:solidFill>
                  <a:srgbClr val="FF0000"/>
                </a:solidFill>
              </a:rPr>
              <a:t>Despite the benefits of Standard Procedure Flying for both safety and efficiency, by the end of WWII only a few air forces had fully embraced it</a:t>
            </a:r>
          </a:p>
          <a:p>
            <a:endParaRPr lang="en-GB" sz="1350" dirty="0"/>
          </a:p>
          <a:p>
            <a:r>
              <a:rPr lang="en-GB" sz="1350" dirty="0"/>
              <a:t>Roger Bohn http://www.vs29.org/Links/NATOPS/SOP-bohn-2013-1.pdf</a:t>
            </a:r>
          </a:p>
        </p:txBody>
      </p:sp>
    </p:spTree>
    <p:extLst>
      <p:ext uri="{BB962C8B-B14F-4D97-AF65-F5344CB8AC3E}">
        <p14:creationId xmlns:p14="http://schemas.microsoft.com/office/powerpoint/2010/main" val="205528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518"/>
            <a:ext cx="9144000" cy="1143000"/>
          </a:xfrm>
          <a:solidFill>
            <a:schemeClr val="tx1"/>
          </a:solidFill>
        </p:spPr>
        <p:txBody>
          <a:bodyPr>
            <a:normAutofit/>
          </a:bodyPr>
          <a:lstStyle/>
          <a:p>
            <a:r>
              <a:rPr lang="en-GB" dirty="0" smtClean="0">
                <a:solidFill>
                  <a:schemeClr val="bg1"/>
                </a:solidFill>
              </a:rPr>
              <a:t>The Workflow</a:t>
            </a:r>
            <a:endParaRPr lang="en-GB" dirty="0">
              <a:solidFill>
                <a:schemeClr val="bg1"/>
              </a:solidFill>
            </a:endParaRPr>
          </a:p>
        </p:txBody>
      </p:sp>
      <p:pic>
        <p:nvPicPr>
          <p:cNvPr id="1026" name="Picture 2" descr="http://www.carnewschina.com/wp-content/uploads/2012/06/freak-accident-chin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332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57905" y="2492896"/>
            <a:ext cx="6828189" cy="923330"/>
          </a:xfrm>
          <a:prstGeom prst="rect">
            <a:avLst/>
          </a:prstGeom>
        </p:spPr>
        <p:txBody>
          <a:bodyPr wrap="square">
            <a:spAutoFit/>
          </a:bodyPr>
          <a:lstStyle/>
          <a:p>
            <a:r>
              <a:rPr lang="en-GB" sz="5400" dirty="0">
                <a:solidFill>
                  <a:schemeClr val="bg1"/>
                </a:solidFill>
              </a:rPr>
              <a:t>The Platinum Standard</a:t>
            </a:r>
          </a:p>
        </p:txBody>
      </p:sp>
    </p:spTree>
    <p:extLst>
      <p:ext uri="{BB962C8B-B14F-4D97-AF65-F5344CB8AC3E}">
        <p14:creationId xmlns:p14="http://schemas.microsoft.com/office/powerpoint/2010/main" val="557410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ravelwithagingparents.com/wp-content/uploads/2014/02/Omar-Sharif-on-a-camel.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contrast="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707904" y="116632"/>
            <a:ext cx="461885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The Four Pillars </a:t>
            </a:r>
          </a:p>
          <a:p>
            <a:r>
              <a:rPr lang="en-GB" dirty="0" smtClean="0">
                <a:solidFill>
                  <a:schemeClr val="bg1"/>
                </a:solidFill>
              </a:rPr>
              <a:t>of Wisdom</a:t>
            </a:r>
            <a:endParaRPr lang="en-GB" dirty="0">
              <a:solidFill>
                <a:schemeClr val="bg1"/>
              </a:solidFill>
            </a:endParaRPr>
          </a:p>
        </p:txBody>
      </p:sp>
    </p:spTree>
    <p:extLst>
      <p:ext uri="{BB962C8B-B14F-4D97-AF65-F5344CB8AC3E}">
        <p14:creationId xmlns:p14="http://schemas.microsoft.com/office/powerpoint/2010/main" val="56409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mtlakes.org/theodoreroosevelt/files/2014/01/Four-pill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6" y="0"/>
            <a:ext cx="939653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rot="16200000">
            <a:off x="3702732"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Transparency</a:t>
            </a:r>
            <a:endParaRPr lang="en-GB" dirty="0"/>
          </a:p>
        </p:txBody>
      </p:sp>
      <p:sp>
        <p:nvSpPr>
          <p:cNvPr id="8" name="Content Placeholder 3"/>
          <p:cNvSpPr txBox="1">
            <a:spLocks/>
          </p:cNvSpPr>
          <p:nvPr/>
        </p:nvSpPr>
        <p:spPr>
          <a:xfrm rot="16200000">
            <a:off x="1686508"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Efficiency</a:t>
            </a:r>
            <a:endParaRPr lang="en-GB" dirty="0"/>
          </a:p>
        </p:txBody>
      </p:sp>
      <p:sp>
        <p:nvSpPr>
          <p:cNvPr id="9" name="Content Placeholder 3"/>
          <p:cNvSpPr txBox="1">
            <a:spLocks/>
          </p:cNvSpPr>
          <p:nvPr/>
        </p:nvSpPr>
        <p:spPr>
          <a:xfrm rot="16200000">
            <a:off x="-239478" y="3199920"/>
            <a:ext cx="4114801" cy="684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Accuracy</a:t>
            </a:r>
            <a:endParaRPr lang="en-GB" dirty="0"/>
          </a:p>
        </p:txBody>
      </p:sp>
      <p:sp>
        <p:nvSpPr>
          <p:cNvPr id="10" name="Content Placeholder 3"/>
          <p:cNvSpPr txBox="1">
            <a:spLocks/>
          </p:cNvSpPr>
          <p:nvPr/>
        </p:nvSpPr>
        <p:spPr>
          <a:xfrm rot="16200000">
            <a:off x="5718956"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Reproducibility</a:t>
            </a:r>
            <a:endParaRPr lang="en-GB" dirty="0"/>
          </a:p>
        </p:txBody>
      </p:sp>
      <p:sp>
        <p:nvSpPr>
          <p:cNvPr id="11" name="Title 1"/>
          <p:cNvSpPr txBox="1">
            <a:spLocks/>
          </p:cNvSpPr>
          <p:nvPr/>
        </p:nvSpPr>
        <p:spPr>
          <a:xfrm>
            <a:off x="0" y="0"/>
            <a:ext cx="9418611" cy="1143000"/>
          </a:xfrm>
          <a:prstGeom prst="rect">
            <a:avLst/>
          </a:prstGeom>
          <a:solidFill>
            <a:schemeClr val="tx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A Planned Workflow Has Benefits</a:t>
            </a:r>
            <a:endParaRPr lang="en-GB" dirty="0">
              <a:solidFill>
                <a:schemeClr val="bg1"/>
              </a:solidFill>
            </a:endParaRPr>
          </a:p>
        </p:txBody>
      </p:sp>
    </p:spTree>
    <p:extLst>
      <p:ext uri="{BB962C8B-B14F-4D97-AF65-F5344CB8AC3E}">
        <p14:creationId xmlns:p14="http://schemas.microsoft.com/office/powerpoint/2010/main" val="3563179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38"/>
            <a:ext cx="9144000" cy="5643562"/>
          </a:xfrm>
        </p:spPr>
        <p:txBody>
          <a:bodyPr>
            <a:normAutofit/>
          </a:bodyPr>
          <a:lstStyle/>
          <a:p>
            <a:pPr>
              <a:lnSpc>
                <a:spcPct val="80000"/>
              </a:lnSpc>
            </a:pPr>
            <a:endParaRPr lang="en-GB" sz="2400" dirty="0" smtClean="0"/>
          </a:p>
          <a:p>
            <a:pPr>
              <a:lnSpc>
                <a:spcPct val="80000"/>
              </a:lnSpc>
            </a:pPr>
            <a:r>
              <a:rPr lang="en-GB" sz="2400" dirty="0" smtClean="0"/>
              <a:t>Accuracy</a:t>
            </a:r>
          </a:p>
          <a:p>
            <a:pPr lvl="1">
              <a:lnSpc>
                <a:spcPct val="80000"/>
              </a:lnSpc>
            </a:pPr>
            <a:r>
              <a:rPr lang="en-GB" sz="2400" dirty="0" smtClean="0"/>
              <a:t>minimising information loss and errors in analyses and output</a:t>
            </a:r>
          </a:p>
          <a:p>
            <a:pPr>
              <a:lnSpc>
                <a:spcPct val="80000"/>
              </a:lnSpc>
            </a:pPr>
            <a:endParaRPr lang="en-GB" sz="2400" dirty="0" smtClean="0"/>
          </a:p>
          <a:p>
            <a:pPr>
              <a:lnSpc>
                <a:spcPct val="80000"/>
              </a:lnSpc>
            </a:pPr>
            <a:r>
              <a:rPr lang="en-GB" sz="2400" dirty="0" smtClean="0"/>
              <a:t>Efficiency</a:t>
            </a:r>
          </a:p>
          <a:p>
            <a:pPr lvl="1">
              <a:lnSpc>
                <a:spcPct val="80000"/>
              </a:lnSpc>
            </a:pPr>
            <a:r>
              <a:rPr lang="en-GB" sz="2400" dirty="0" smtClean="0"/>
              <a:t>automation,  maximising features in software</a:t>
            </a:r>
          </a:p>
          <a:p>
            <a:pPr marL="0" indent="0">
              <a:lnSpc>
                <a:spcPct val="80000"/>
              </a:lnSpc>
              <a:buNone/>
            </a:pPr>
            <a:endParaRPr lang="en-GB" sz="2400" dirty="0" smtClean="0"/>
          </a:p>
          <a:p>
            <a:pPr>
              <a:lnSpc>
                <a:spcPct val="80000"/>
              </a:lnSpc>
            </a:pPr>
            <a:r>
              <a:rPr lang="en-GB" sz="2400" dirty="0" smtClean="0"/>
              <a:t>Transparency</a:t>
            </a:r>
            <a:endParaRPr lang="en-GB" sz="2400" dirty="0"/>
          </a:p>
          <a:p>
            <a:pPr lvl="1">
              <a:lnSpc>
                <a:spcPct val="80000"/>
              </a:lnSpc>
            </a:pPr>
            <a:r>
              <a:rPr lang="en-GB" sz="2400" dirty="0" smtClean="0"/>
              <a:t>showing </a:t>
            </a:r>
            <a:r>
              <a:rPr lang="en-GB" sz="2400" dirty="0"/>
              <a:t>what you did, why, when, how</a:t>
            </a:r>
          </a:p>
          <a:p>
            <a:pPr>
              <a:lnSpc>
                <a:spcPct val="80000"/>
              </a:lnSpc>
            </a:pPr>
            <a:endParaRPr lang="en-GB" sz="2400" dirty="0"/>
          </a:p>
          <a:p>
            <a:pPr>
              <a:lnSpc>
                <a:spcPct val="80000"/>
              </a:lnSpc>
            </a:pPr>
            <a:r>
              <a:rPr lang="en-GB" sz="2400" dirty="0" smtClean="0"/>
              <a:t>Reproducibility</a:t>
            </a:r>
            <a:endParaRPr lang="en-GB" sz="2400" dirty="0"/>
          </a:p>
          <a:p>
            <a:pPr lvl="1">
              <a:lnSpc>
                <a:spcPct val="80000"/>
              </a:lnSpc>
            </a:pPr>
            <a:r>
              <a:rPr lang="en-GB" sz="2400" dirty="0"/>
              <a:t>same results every time whoever or wherever</a:t>
            </a:r>
          </a:p>
          <a:p>
            <a:pPr lvl="1">
              <a:lnSpc>
                <a:spcPct val="80000"/>
              </a:lnSpc>
            </a:pPr>
            <a:r>
              <a:rPr lang="en-GB" sz="2400" dirty="0" smtClean="0"/>
              <a:t>editing</a:t>
            </a:r>
            <a:r>
              <a:rPr lang="en-GB" sz="2400" dirty="0"/>
              <a:t>, rewriting </a:t>
            </a:r>
            <a:r>
              <a:rPr lang="en-GB" sz="2400" dirty="0" smtClean="0"/>
              <a:t>reports </a:t>
            </a:r>
            <a:r>
              <a:rPr lang="en-GB" sz="2400" dirty="0"/>
              <a:t>or re-submission of papers</a:t>
            </a:r>
          </a:p>
          <a:p>
            <a:pPr lvl="1">
              <a:lnSpc>
                <a:spcPct val="80000"/>
              </a:lnSpc>
            </a:pPr>
            <a:endParaRPr lang="en-GB" sz="2000" dirty="0" smtClean="0"/>
          </a:p>
          <a:p>
            <a:pPr lvl="1">
              <a:lnSpc>
                <a:spcPct val="80000"/>
              </a:lnSpc>
            </a:pPr>
            <a:endParaRPr lang="en-GB" sz="2000" dirty="0" smtClean="0"/>
          </a:p>
          <a:p>
            <a:pPr>
              <a:lnSpc>
                <a:spcPct val="80000"/>
              </a:lnSpc>
            </a:pPr>
            <a:endParaRPr lang="en-GB" sz="2200" dirty="0" smtClean="0"/>
          </a:p>
        </p:txBody>
      </p:sp>
      <p:sp>
        <p:nvSpPr>
          <p:cNvPr id="5" name="Slide Number Placeholder 4"/>
          <p:cNvSpPr>
            <a:spLocks noGrp="1"/>
          </p:cNvSpPr>
          <p:nvPr>
            <p:ph type="sldNum" sz="quarter" idx="12"/>
          </p:nvPr>
        </p:nvSpPr>
        <p:spPr/>
        <p:txBody>
          <a:bodyPr/>
          <a:lstStyle/>
          <a:p>
            <a:pPr>
              <a:defRPr/>
            </a:pPr>
            <a:fld id="{8BBBD084-9C00-4575-8F18-946D7ADC0264}" type="slidenum">
              <a:rPr lang="en-GB"/>
              <a:pPr>
                <a:defRPr/>
              </a:pPr>
              <a:t>16</a:t>
            </a:fld>
            <a:endParaRPr lang="en-GB"/>
          </a:p>
        </p:txBody>
      </p:sp>
      <p:sp>
        <p:nvSpPr>
          <p:cNvPr id="6" name="Title 1"/>
          <p:cNvSpPr txBox="1">
            <a:spLocks/>
          </p:cNvSpPr>
          <p:nvPr/>
        </p:nvSpPr>
        <p:spPr>
          <a:xfrm>
            <a:off x="1" y="0"/>
            <a:ext cx="9158748"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Four Pillars of Wisdom</a:t>
            </a:r>
            <a:endParaRPr lang="en-GB" dirty="0">
              <a:solidFill>
                <a:schemeClr val="bg1"/>
              </a:solidFill>
            </a:endParaRPr>
          </a:p>
        </p:txBody>
      </p:sp>
    </p:spTree>
    <p:extLst>
      <p:ext uri="{BB962C8B-B14F-4D97-AF65-F5344CB8AC3E}">
        <p14:creationId xmlns:p14="http://schemas.microsoft.com/office/powerpoint/2010/main" val="2338281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anordic.com/PICTURE/206-3-the_workflow_of_data_analysis_using_st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68760"/>
            <a:ext cx="4096933" cy="393305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55574" y="-144463"/>
            <a:ext cx="1773257" cy="1773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Rectangle 3"/>
          <p:cNvSpPr/>
          <p:nvPr/>
        </p:nvSpPr>
        <p:spPr>
          <a:xfrm>
            <a:off x="1187624" y="5517232"/>
            <a:ext cx="7272808" cy="538609"/>
          </a:xfrm>
          <a:prstGeom prst="rect">
            <a:avLst/>
          </a:prstGeom>
        </p:spPr>
        <p:txBody>
          <a:bodyPr wrap="square">
            <a:spAutoFit/>
          </a:bodyPr>
          <a:lstStyle/>
          <a:p>
            <a:r>
              <a:rPr lang="en-GB" dirty="0"/>
              <a:t>J. Scott Long has posted a really good pdf version of a talk on the workflow   </a:t>
            </a:r>
            <a:r>
              <a:rPr lang="en-GB" sz="1100" dirty="0"/>
              <a:t>http://www.ihrp.uic.edu/files/Workflow%20Slides%20JSLong%20110410.pdf</a:t>
            </a:r>
          </a:p>
        </p:txBody>
      </p:sp>
    </p:spTree>
    <p:extLst>
      <p:ext uri="{BB962C8B-B14F-4D97-AF65-F5344CB8AC3E}">
        <p14:creationId xmlns:p14="http://schemas.microsoft.com/office/powerpoint/2010/main" val="3725286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72816"/>
            <a:ext cx="5196097"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539552" y="692696"/>
            <a:ext cx="8028384" cy="902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4000" dirty="0" smtClean="0"/>
              <a:t>The best habit that you can get into </a:t>
            </a:r>
          </a:p>
          <a:p>
            <a:endParaRPr lang="en-GB" dirty="0"/>
          </a:p>
        </p:txBody>
      </p:sp>
      <p:sp>
        <p:nvSpPr>
          <p:cNvPr id="7" name="Content Placeholder 2"/>
          <p:cNvSpPr>
            <a:spLocks noGrp="1"/>
          </p:cNvSpPr>
          <p:nvPr>
            <p:ph idx="1"/>
          </p:nvPr>
        </p:nvSpPr>
        <p:spPr>
          <a:xfrm>
            <a:off x="1763688" y="5374950"/>
            <a:ext cx="6444208" cy="1478307"/>
          </a:xfrm>
        </p:spPr>
        <p:txBody>
          <a:bodyPr>
            <a:normAutofit/>
          </a:bodyPr>
          <a:lstStyle/>
          <a:p>
            <a:pPr marL="0" indent="0">
              <a:buNone/>
            </a:pPr>
            <a:r>
              <a:rPr lang="en-GB" sz="4000" dirty="0" smtClean="0"/>
              <a:t>is to get into good habits!</a:t>
            </a:r>
          </a:p>
          <a:p>
            <a:endParaRPr lang="en-GB" dirty="0"/>
          </a:p>
        </p:txBody>
      </p:sp>
    </p:spTree>
    <p:extLst>
      <p:ext uri="{BB962C8B-B14F-4D97-AF65-F5344CB8AC3E}">
        <p14:creationId xmlns:p14="http://schemas.microsoft.com/office/powerpoint/2010/main" val="412923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err="1" smtClean="0"/>
              <a:t>Drukker’s</a:t>
            </a:r>
            <a:r>
              <a:rPr lang="en-GB" sz="3600" dirty="0" smtClean="0"/>
              <a:t> dictum: Never type anything that you can obtain from a saved result</a:t>
            </a:r>
          </a:p>
          <a:p>
            <a:pPr marL="0" indent="0">
              <a:buNone/>
            </a:pPr>
            <a:endParaRPr lang="en-GB" sz="3600" dirty="0"/>
          </a:p>
          <a:p>
            <a:pPr marL="0" indent="0">
              <a:buNone/>
            </a:pPr>
            <a:r>
              <a:rPr lang="en-GB" sz="2800" dirty="0" smtClean="0"/>
              <a:t>Gayle’s dictum: </a:t>
            </a:r>
          </a:p>
          <a:p>
            <a:pPr marL="0" indent="0">
              <a:buNone/>
            </a:pPr>
            <a:endParaRPr lang="en-GB" sz="2800" dirty="0" smtClean="0"/>
          </a:p>
          <a:p>
            <a:pPr marL="0" indent="0">
              <a:buNone/>
            </a:pPr>
            <a:r>
              <a:rPr lang="en-GB" sz="2800" i="1" dirty="0" smtClean="0"/>
              <a:t>You </a:t>
            </a:r>
            <a:r>
              <a:rPr lang="en-GB" sz="2800" i="1" dirty="0"/>
              <a:t>can’t be too fit or have too many </a:t>
            </a:r>
            <a:r>
              <a:rPr lang="en-GB" sz="2800" i="1" dirty="0" smtClean="0"/>
              <a:t>publications</a:t>
            </a:r>
          </a:p>
          <a:p>
            <a:pPr marL="0" indent="0">
              <a:buNone/>
            </a:pPr>
            <a:endParaRPr lang="en-GB" sz="2800" dirty="0"/>
          </a:p>
          <a:p>
            <a:pPr marL="0" indent="0">
              <a:buNone/>
            </a:pPr>
            <a:r>
              <a:rPr lang="en-GB" sz="2800" dirty="0" smtClean="0"/>
              <a:t>However…</a:t>
            </a:r>
            <a:endParaRPr lang="en-GB" sz="2800" dirty="0"/>
          </a:p>
          <a:p>
            <a:pPr marL="0" indent="0">
              <a:buNone/>
            </a:pPr>
            <a:endParaRPr lang="en-GB" sz="2800" i="1" dirty="0" smtClean="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838378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55388"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50" y="288032"/>
            <a:ext cx="3841750" cy="6569968"/>
          </a:xfrm>
          <a:prstGeom prst="rect">
            <a:avLst/>
          </a:prstGeom>
        </p:spPr>
      </p:pic>
    </p:spTree>
    <p:extLst>
      <p:ext uri="{BB962C8B-B14F-4D97-AF65-F5344CB8AC3E}">
        <p14:creationId xmlns:p14="http://schemas.microsoft.com/office/powerpoint/2010/main" val="2753444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57250"/>
            <a:ext cx="9144000" cy="5143500"/>
          </a:xfrm>
        </p:spPr>
        <p:txBody>
          <a:bodyPr>
            <a:normAutofit fontScale="70000" lnSpcReduction="20000"/>
          </a:bodyPr>
          <a:lstStyle/>
          <a:p>
            <a:pPr lvl="0"/>
            <a:endParaRPr lang="en-US" dirty="0" smtClean="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smtClean="0"/>
          </a:p>
          <a:p>
            <a:pPr lvl="0"/>
            <a:r>
              <a:rPr lang="en-US" dirty="0" smtClean="0"/>
              <a:t>500</a:t>
            </a:r>
            <a:r>
              <a:rPr lang="en-US" dirty="0"/>
              <a:t>+ scientific publications in peer reviewed journals (15,000+ citations and an H-index of 66</a:t>
            </a:r>
            <a:r>
              <a:rPr lang="en-US" dirty="0" smtClean="0"/>
              <a:t>)</a:t>
            </a:r>
            <a:endParaRPr lang="en-GB" dirty="0"/>
          </a:p>
          <a:p>
            <a:pPr lvl="0"/>
            <a:endParaRPr lang="en-US" dirty="0" smtClean="0"/>
          </a:p>
          <a:p>
            <a:pPr lvl="0"/>
            <a:r>
              <a:rPr lang="en-US" dirty="0" smtClean="0"/>
              <a:t>Has </a:t>
            </a:r>
            <a:r>
              <a:rPr lang="en-US" dirty="0"/>
              <a:t>run more than 70 marathon and ultra-marathon races, including seven 90km Comrades Marathons and fifteen 56km Two Oceans Marathons  </a:t>
            </a:r>
            <a:endParaRPr lang="en-US" dirty="0" smtClean="0"/>
          </a:p>
          <a:p>
            <a:pPr lvl="0"/>
            <a:endParaRPr lang="en-US" dirty="0"/>
          </a:p>
          <a:p>
            <a:pPr marL="0" indent="0">
              <a:buNone/>
            </a:pPr>
            <a:r>
              <a:rPr lang="en-US" dirty="0" smtClean="0"/>
              <a:t>http</a:t>
            </a:r>
            <a:r>
              <a:rPr lang="en-US" dirty="0"/>
              <a:t>://www.essm.uct.ac.za/ESSM/Tim_Noakes</a:t>
            </a:r>
            <a:endParaRPr lang="en-GB" dirty="0"/>
          </a:p>
        </p:txBody>
      </p:sp>
      <p:pic>
        <p:nvPicPr>
          <p:cNvPr id="1026" name="Picture 2" descr="Dr. Tim Noakes at West Point 13 Nov 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6631"/>
            <a:ext cx="2088232" cy="28922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96012" y="2226006"/>
            <a:ext cx="6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750" dirty="0">
              <a:solidFill>
                <a:srgbClr val="000000"/>
              </a:solidFill>
              <a:cs typeface="Arial" panose="020B0604020202020204" pitchFamily="34" charset="0"/>
            </a:endParaRPr>
          </a:p>
        </p:txBody>
      </p:sp>
      <p:pic>
        <p:nvPicPr>
          <p:cNvPr id="5126" name="Picture 6" descr="https://scholar.google.co.uk/citations?view_op=view_photo&amp;user=5EMVIoEAAAAJ&amp;citp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16631"/>
            <a:ext cx="3030830" cy="268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950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i="1" dirty="0" smtClean="0"/>
              <a:t>It is always easier to document today than it is tomorrow!</a:t>
            </a:r>
          </a:p>
          <a:p>
            <a:pPr marL="0" indent="0">
              <a:buNone/>
            </a:pPr>
            <a:endParaRPr lang="en-GB" sz="3600" i="1" dirty="0"/>
          </a:p>
          <a:p>
            <a:pPr marL="0" indent="0">
              <a:buNone/>
            </a:pPr>
            <a:r>
              <a:rPr lang="en-GB" sz="3600" i="1" dirty="0" smtClean="0"/>
              <a:t>Corollary 1: </a:t>
            </a:r>
          </a:p>
          <a:p>
            <a:pPr marL="0" indent="0">
              <a:buNone/>
            </a:pPr>
            <a:r>
              <a:rPr lang="en-GB" sz="3600" i="1" dirty="0" smtClean="0"/>
              <a:t>Nobody likes to write documentation</a:t>
            </a:r>
          </a:p>
          <a:p>
            <a:pPr marL="0" indent="0">
              <a:buNone/>
            </a:pPr>
            <a:endParaRPr lang="en-GB" sz="3600" i="1" dirty="0"/>
          </a:p>
          <a:p>
            <a:pPr marL="0" indent="0">
              <a:buNone/>
            </a:pPr>
            <a:r>
              <a:rPr lang="en-GB" sz="3600" i="1" dirty="0" smtClean="0"/>
              <a:t>Corollary 2:</a:t>
            </a:r>
          </a:p>
          <a:p>
            <a:pPr marL="0" indent="0">
              <a:buNone/>
            </a:pPr>
            <a:r>
              <a:rPr lang="en-GB" sz="3600" i="1" dirty="0" smtClean="0"/>
              <a:t>Nobody every regrets having written documentation</a:t>
            </a:r>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Long’s Law</a:t>
            </a:r>
            <a:endParaRPr lang="en-GB" dirty="0">
              <a:solidFill>
                <a:schemeClr val="bg1"/>
              </a:solidFill>
            </a:endParaRPr>
          </a:p>
        </p:txBody>
      </p:sp>
    </p:spTree>
    <p:extLst>
      <p:ext uri="{BB962C8B-B14F-4D97-AF65-F5344CB8AC3E}">
        <p14:creationId xmlns:p14="http://schemas.microsoft.com/office/powerpoint/2010/main" val="2330069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pPr marL="0" indent="0">
              <a:buNone/>
            </a:pPr>
            <a:r>
              <a:rPr lang="en-GB" sz="3600" i="1" dirty="0" smtClean="0"/>
              <a:t>Has anyone in the history of data analysis ever said</a:t>
            </a:r>
            <a:endParaRPr lang="en-GB" sz="3600" i="1" dirty="0"/>
          </a:p>
          <a:p>
            <a:pPr marL="0" indent="0">
              <a:buNone/>
            </a:pPr>
            <a:r>
              <a:rPr lang="en-GB" sz="3600" i="1" dirty="0" smtClean="0"/>
              <a:t>	“these files are too well documented”</a:t>
            </a:r>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Long’s Law</a:t>
            </a:r>
            <a:endParaRPr lang="en-GB" dirty="0">
              <a:solidFill>
                <a:schemeClr val="bg1"/>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438" y="3433846"/>
            <a:ext cx="24479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6589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3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000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9943" cy="6858000"/>
          </a:xfrm>
          <a:prstGeom prst="rect">
            <a:avLst/>
          </a:prstGeom>
        </p:spPr>
      </p:pic>
    </p:spTree>
    <p:extLst>
      <p:ext uri="{BB962C8B-B14F-4D97-AF65-F5344CB8AC3E}">
        <p14:creationId xmlns:p14="http://schemas.microsoft.com/office/powerpoint/2010/main" val="2702772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925144"/>
          </a:xfrm>
        </p:spPr>
        <p:txBody>
          <a:bodyPr>
            <a:normAutofit/>
          </a:bodyPr>
          <a:lstStyle/>
          <a:p>
            <a:r>
              <a:rPr lang="en-GB" sz="3600" dirty="0" smtClean="0"/>
              <a:t>Improving the workflow with a modest amount of effort</a:t>
            </a:r>
          </a:p>
          <a:p>
            <a:endParaRPr lang="en-GB" sz="3600" dirty="0"/>
          </a:p>
          <a:p>
            <a:r>
              <a:rPr lang="en-GB" sz="3600" dirty="0" smtClean="0"/>
              <a:t>The less experience you have the better</a:t>
            </a:r>
          </a:p>
          <a:p>
            <a:pPr lvl="1"/>
            <a:r>
              <a:rPr lang="en-GB" dirty="0"/>
              <a:t>s</a:t>
            </a:r>
            <a:r>
              <a:rPr lang="en-GB" dirty="0" smtClean="0"/>
              <a:t>tart from the very beginning</a:t>
            </a:r>
          </a:p>
          <a:p>
            <a:pPr marL="457200" lvl="1" indent="0">
              <a:buNone/>
            </a:pPr>
            <a:endParaRPr lang="en-GB"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351014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ALL SERIOUS WORK </a:t>
            </a:r>
            <a:r>
              <a:rPr lang="en-GB" sz="3600" u="sng" dirty="0" smtClean="0"/>
              <a:t>MUST</a:t>
            </a:r>
            <a:r>
              <a:rPr lang="en-GB" sz="3600" dirty="0" smtClean="0"/>
              <a:t> BE REPRODUCIBLE!</a:t>
            </a:r>
          </a:p>
          <a:p>
            <a:pPr marL="0" indent="0">
              <a:buNone/>
            </a:pPr>
            <a:endParaRPr lang="en-GB" sz="3600" u="sng" dirty="0"/>
          </a:p>
          <a:p>
            <a:pPr marL="0" indent="0">
              <a:buNone/>
            </a:pPr>
            <a:r>
              <a:rPr lang="en-GB" sz="3600" dirty="0" smtClean="0"/>
              <a:t>There </a:t>
            </a:r>
            <a:r>
              <a:rPr lang="en-GB" sz="3600" u="sng" dirty="0" smtClean="0"/>
              <a:t>MUST</a:t>
            </a:r>
            <a:r>
              <a:rPr lang="en-GB" sz="3600" dirty="0" smtClean="0"/>
              <a:t> be an audit trail</a:t>
            </a:r>
            <a:endParaRPr lang="en-GB" sz="3600" dirty="0"/>
          </a:p>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35176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Why is it all so difficult?</a:t>
            </a:r>
          </a:p>
          <a:p>
            <a:pPr marL="0" indent="0">
              <a:buNone/>
            </a:pPr>
            <a:endParaRPr lang="en-GB" sz="3600" dirty="0" smtClean="0"/>
          </a:p>
          <a:p>
            <a:pPr marL="0" indent="0">
              <a:buNone/>
            </a:pPr>
            <a:r>
              <a:rPr lang="en-GB" sz="3600" dirty="0" smtClean="0"/>
              <a:t>Social science data tends to come in messy formats</a:t>
            </a:r>
          </a:p>
          <a:p>
            <a:pPr marL="0" indent="0">
              <a:buNone/>
            </a:pPr>
            <a:endParaRPr lang="en-GB" sz="3600" dirty="0"/>
          </a:p>
          <a:p>
            <a:pPr marL="0" indent="0">
              <a:buNone/>
            </a:pPr>
            <a:r>
              <a:rPr lang="en-GB" sz="3600" dirty="0" smtClean="0"/>
              <a:t>Administrative data often is even more complex in nature than social survey data</a:t>
            </a:r>
          </a:p>
          <a:p>
            <a:pPr marL="0" indent="0">
              <a:buNone/>
            </a:pP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44545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fontScale="92500" lnSpcReduction="10000"/>
          </a:bodyPr>
          <a:lstStyle/>
          <a:p>
            <a:pPr marL="0" indent="0">
              <a:buNone/>
            </a:pPr>
            <a:r>
              <a:rPr lang="en-GB" sz="3600" dirty="0"/>
              <a:t>Why is it all so difficult?</a:t>
            </a:r>
          </a:p>
          <a:p>
            <a:pPr marL="0" indent="0">
              <a:buNone/>
            </a:pPr>
            <a:endParaRPr lang="en-GB" sz="3600" dirty="0" smtClean="0"/>
          </a:p>
          <a:p>
            <a:pPr marL="0" indent="0">
              <a:buNone/>
            </a:pPr>
            <a:r>
              <a:rPr lang="en-GB" sz="3600" dirty="0" smtClean="0"/>
              <a:t>Minor decisions have major consequences…</a:t>
            </a:r>
          </a:p>
          <a:p>
            <a:pPr marL="0" indent="0">
              <a:buNone/>
            </a:pPr>
            <a:endParaRPr lang="en-GB" sz="3600" dirty="0"/>
          </a:p>
          <a:p>
            <a:pPr marL="0" indent="0">
              <a:buNone/>
            </a:pPr>
            <a:r>
              <a:rPr lang="en-GB" sz="2400" dirty="0" smtClean="0"/>
              <a:t>Which cases?</a:t>
            </a:r>
          </a:p>
          <a:p>
            <a:pPr marL="0" indent="0">
              <a:buNone/>
            </a:pPr>
            <a:r>
              <a:rPr lang="en-GB" sz="2400" dirty="0" smtClean="0"/>
              <a:t>Which variables?</a:t>
            </a:r>
          </a:p>
          <a:p>
            <a:pPr marL="0" indent="0">
              <a:buNone/>
            </a:pPr>
            <a:r>
              <a:rPr lang="en-GB" sz="2400" dirty="0" smtClean="0"/>
              <a:t>How to code (e.g. education)?</a:t>
            </a:r>
          </a:p>
          <a:p>
            <a:pPr marL="0" indent="0">
              <a:buNone/>
            </a:pPr>
            <a:r>
              <a:rPr lang="en-GB" sz="2400" dirty="0" smtClean="0"/>
              <a:t>How to recode?</a:t>
            </a:r>
          </a:p>
          <a:p>
            <a:pPr marL="0" indent="0">
              <a:buNone/>
            </a:pPr>
            <a:r>
              <a:rPr lang="en-GB" sz="2400" dirty="0" smtClean="0"/>
              <a:t>Where do I truncate?</a:t>
            </a:r>
          </a:p>
          <a:p>
            <a:pPr marL="0" indent="0">
              <a:buNone/>
            </a:pPr>
            <a:endParaRPr lang="en-GB" sz="3600" dirty="0" smtClean="0"/>
          </a:p>
          <a:p>
            <a:pPr marL="0" indent="0">
              <a:buNone/>
            </a:pPr>
            <a:r>
              <a:rPr lang="en-GB" sz="3600" dirty="0" smtClean="0"/>
              <a:t>Can I trace these decisions in my audit trail?</a:t>
            </a: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2964973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pPr marL="0" indent="0">
              <a:buNone/>
            </a:pPr>
            <a:r>
              <a:rPr lang="en-GB" sz="3600" dirty="0" smtClean="0"/>
              <a:t>Why is it all so difficult?</a:t>
            </a:r>
          </a:p>
          <a:p>
            <a:pPr marL="0" indent="0">
              <a:buNone/>
            </a:pPr>
            <a:endParaRPr lang="en-GB" sz="3600" dirty="0" smtClean="0"/>
          </a:p>
          <a:p>
            <a:pPr marL="0" indent="0">
              <a:buNone/>
            </a:pPr>
            <a:r>
              <a:rPr lang="en-GB" sz="3600" i="1" dirty="0" smtClean="0"/>
              <a:t>Poor discipline and insufficient documentation</a:t>
            </a:r>
          </a:p>
          <a:p>
            <a:endParaRPr lang="en-GB" sz="3600" dirty="0"/>
          </a:p>
          <a:p>
            <a:pPr marL="0" indent="0">
              <a:buNone/>
            </a:pP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19768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6000" dirty="0" smtClean="0"/>
          </a:p>
          <a:p>
            <a:pPr marL="0" indent="0" algn="ctr">
              <a:buNone/>
            </a:pPr>
            <a:endParaRPr lang="en-GB" sz="6000" dirty="0" smtClean="0"/>
          </a:p>
          <a:p>
            <a:pPr marL="0" indent="0" algn="ctr">
              <a:buNone/>
            </a:pPr>
            <a:r>
              <a:rPr lang="en-GB" sz="6000" dirty="0" smtClean="0"/>
              <a:t>The Workflow</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Part I</a:t>
            </a:r>
            <a:endParaRPr lang="en-GB" dirty="0">
              <a:solidFill>
                <a:schemeClr val="bg1"/>
              </a:solidFill>
            </a:endParaRPr>
          </a:p>
        </p:txBody>
      </p:sp>
    </p:spTree>
    <p:extLst>
      <p:ext uri="{BB962C8B-B14F-4D97-AF65-F5344CB8AC3E}">
        <p14:creationId xmlns:p14="http://schemas.microsoft.com/office/powerpoint/2010/main" val="5293462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pPr marL="0" indent="0">
              <a:buNone/>
            </a:pPr>
            <a:r>
              <a:rPr lang="en-GB" dirty="0"/>
              <a:t>File Naming Protocols</a:t>
            </a:r>
          </a:p>
          <a:p>
            <a:pPr marL="0" indent="0">
              <a:buNone/>
            </a:pPr>
            <a:endParaRPr lang="en-GB" dirty="0" smtClean="0"/>
          </a:p>
          <a:p>
            <a:pPr marL="0" indent="0">
              <a:buNone/>
            </a:pPr>
            <a:r>
              <a:rPr lang="en-GB" dirty="0" smtClean="0"/>
              <a:t>File </a:t>
            </a:r>
            <a:r>
              <a:rPr lang="en-GB" dirty="0"/>
              <a:t>Name = </a:t>
            </a:r>
            <a:endParaRPr lang="en-GB" dirty="0" smtClean="0"/>
          </a:p>
          <a:p>
            <a:pPr marL="0" indent="0">
              <a:buNone/>
            </a:pPr>
            <a:r>
              <a:rPr lang="en-GB" dirty="0" err="1" smtClean="0"/>
              <a:t>name_date_depositor's</a:t>
            </a:r>
            <a:r>
              <a:rPr lang="en-GB" dirty="0" smtClean="0"/>
              <a:t> </a:t>
            </a:r>
            <a:r>
              <a:rPr lang="en-GB" dirty="0" err="1" smtClean="0"/>
              <a:t>initials_version_type</a:t>
            </a:r>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267861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fontScale="85000" lnSpcReduction="20000"/>
          </a:bodyPr>
          <a:lstStyle/>
          <a:p>
            <a:pPr marL="0" indent="0">
              <a:buNone/>
            </a:pPr>
            <a:r>
              <a:rPr lang="en-GB" dirty="0"/>
              <a:t>File Naming Protocols</a:t>
            </a:r>
          </a:p>
          <a:p>
            <a:pPr marL="0" indent="0">
              <a:buNone/>
            </a:pPr>
            <a:endParaRPr lang="en-GB" dirty="0" smtClean="0"/>
          </a:p>
          <a:p>
            <a:pPr marL="0" indent="0">
              <a:buNone/>
            </a:pPr>
            <a:r>
              <a:rPr lang="en-GB" dirty="0" smtClean="0"/>
              <a:t>File </a:t>
            </a:r>
            <a:r>
              <a:rPr lang="en-GB" dirty="0"/>
              <a:t>Name = </a:t>
            </a:r>
            <a:r>
              <a:rPr lang="en-GB" dirty="0" err="1"/>
              <a:t>name_date_depositor's</a:t>
            </a:r>
            <a:r>
              <a:rPr lang="en-GB" dirty="0"/>
              <a:t> </a:t>
            </a:r>
            <a:r>
              <a:rPr lang="en-GB" dirty="0" err="1"/>
              <a:t>initials_version_type</a:t>
            </a:r>
            <a:endParaRPr lang="en-GB" dirty="0"/>
          </a:p>
          <a:p>
            <a:pPr marL="0" indent="0">
              <a:buNone/>
            </a:pPr>
            <a:endParaRPr lang="en-GB" dirty="0"/>
          </a:p>
          <a:p>
            <a:pPr marL="0" indent="0">
              <a:buNone/>
            </a:pPr>
            <a:r>
              <a:rPr lang="en-GB" dirty="0"/>
              <a:t>Therefore     </a:t>
            </a:r>
            <a:r>
              <a:rPr lang="en-GB" b="1" dirty="0" smtClean="0"/>
              <a:t>bhpsaindresp_20140506_vg_v1.dta</a:t>
            </a:r>
            <a:endParaRPr lang="en-GB" b="1" dirty="0"/>
          </a:p>
          <a:p>
            <a:endParaRPr lang="en-GB" dirty="0"/>
          </a:p>
          <a:p>
            <a:pPr marL="0" indent="0">
              <a:buNone/>
            </a:pPr>
            <a:r>
              <a:rPr lang="en-GB" dirty="0"/>
              <a:t>Would be a </a:t>
            </a:r>
          </a:p>
          <a:p>
            <a:endParaRPr lang="en-GB" dirty="0"/>
          </a:p>
          <a:p>
            <a:pPr marL="0" indent="0">
              <a:buNone/>
            </a:pPr>
            <a:r>
              <a:rPr lang="en-GB" dirty="0"/>
              <a:t>a.. The British Household Panel Survey File “</a:t>
            </a:r>
            <a:r>
              <a:rPr lang="en-GB" dirty="0" err="1"/>
              <a:t>aindresp</a:t>
            </a:r>
            <a:r>
              <a:rPr lang="en-GB" dirty="0"/>
              <a:t>”</a:t>
            </a:r>
          </a:p>
          <a:p>
            <a:pPr marL="0" indent="0">
              <a:buNone/>
            </a:pPr>
            <a:r>
              <a:rPr lang="en-GB" dirty="0"/>
              <a:t>b.. Deposited on 6th May 2014</a:t>
            </a:r>
          </a:p>
          <a:p>
            <a:pPr marL="0" indent="0">
              <a:buNone/>
            </a:pPr>
            <a:r>
              <a:rPr lang="en-GB" dirty="0"/>
              <a:t>c.. Deposited by </a:t>
            </a:r>
            <a:r>
              <a:rPr lang="en-GB" dirty="0" smtClean="0"/>
              <a:t>vg </a:t>
            </a:r>
            <a:r>
              <a:rPr lang="en-GB" dirty="0"/>
              <a:t>(Vernon Gayle)</a:t>
            </a:r>
          </a:p>
          <a:p>
            <a:pPr marL="0" indent="0">
              <a:buNone/>
            </a:pPr>
            <a:r>
              <a:rPr lang="en-GB" dirty="0"/>
              <a:t>d.. Version v1</a:t>
            </a:r>
          </a:p>
          <a:p>
            <a:pPr marL="0" indent="0">
              <a:buNone/>
            </a:pPr>
            <a:r>
              <a:rPr lang="en-GB" dirty="0"/>
              <a:t>e.. File type (e.g. </a:t>
            </a:r>
            <a:r>
              <a:rPr lang="en-GB" dirty="0" smtClean="0"/>
              <a:t>a Stata .</a:t>
            </a:r>
            <a:r>
              <a:rPr lang="en-GB" dirty="0" err="1" smtClean="0"/>
              <a:t>dta</a:t>
            </a:r>
            <a:r>
              <a:rPr lang="en-GB" dirty="0" smtClean="0"/>
              <a:t> file</a:t>
            </a:r>
            <a:r>
              <a:rPr lang="en-GB" dirty="0"/>
              <a:t>)</a:t>
            </a:r>
          </a:p>
          <a:p>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570829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4653136"/>
            <a:ext cx="9136716" cy="1846659"/>
          </a:xfrm>
          <a:prstGeom prst="rect">
            <a:avLst/>
          </a:prstGeom>
          <a:noFill/>
        </p:spPr>
        <p:txBody>
          <a:bodyPr wrap="square" rtlCol="0">
            <a:spAutoFit/>
          </a:bodyPr>
          <a:lstStyle/>
          <a:p>
            <a:r>
              <a:rPr lang="en-GB" sz="3200" dirty="0" smtClean="0"/>
              <a:t>Other seemingly small issues such as ‘Directory Structures’ and ‘Variable Naming Conventions’ are similarly worth thinking about!</a:t>
            </a:r>
            <a:endParaRPr lang="en-GB" dirty="0"/>
          </a:p>
          <a:p>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44624"/>
            <a:ext cx="8928992" cy="4392488"/>
          </a:xfrm>
          <a:prstGeom prst="rect">
            <a:avLst/>
          </a:prstGeom>
          <a:noFill/>
          <a:ln>
            <a:noFill/>
          </a:ln>
        </p:spPr>
      </p:pic>
    </p:spTree>
    <p:extLst>
      <p:ext uri="{BB962C8B-B14F-4D97-AF65-F5344CB8AC3E}">
        <p14:creationId xmlns:p14="http://schemas.microsoft.com/office/powerpoint/2010/main" val="838833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Hidden Realities</a:t>
            </a:r>
            <a:endParaRPr lang="en-GB" dirty="0">
              <a:solidFill>
                <a:schemeClr val="bg1"/>
              </a:solidFill>
            </a:endParaRPr>
          </a:p>
        </p:txBody>
      </p:sp>
      <p:sp>
        <p:nvSpPr>
          <p:cNvPr id="2" name="Content Placeholder 1"/>
          <p:cNvSpPr>
            <a:spLocks noGrp="1"/>
          </p:cNvSpPr>
          <p:nvPr>
            <p:ph idx="1"/>
          </p:nvPr>
        </p:nvSpPr>
        <p:spPr/>
        <p:txBody>
          <a:bodyPr/>
          <a:lstStyle/>
          <a:p>
            <a:r>
              <a:rPr lang="en-GB" dirty="0" smtClean="0"/>
              <a:t>Collaboration</a:t>
            </a:r>
          </a:p>
          <a:p>
            <a:endParaRPr lang="en-GB" dirty="0"/>
          </a:p>
          <a:p>
            <a:r>
              <a:rPr lang="en-GB" dirty="0" smtClean="0"/>
              <a:t>Team working</a:t>
            </a:r>
          </a:p>
          <a:p>
            <a:endParaRPr lang="en-GB" dirty="0"/>
          </a:p>
          <a:p>
            <a:r>
              <a:rPr lang="en-GB" dirty="0" smtClean="0"/>
              <a:t>Version Control</a:t>
            </a:r>
            <a:endParaRPr lang="en-GB" dirty="0"/>
          </a:p>
        </p:txBody>
      </p:sp>
    </p:spTree>
    <p:extLst>
      <p:ext uri="{BB962C8B-B14F-4D97-AF65-F5344CB8AC3E}">
        <p14:creationId xmlns:p14="http://schemas.microsoft.com/office/powerpoint/2010/main" val="3235557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icon google docs"/>
          <p:cNvSpPr>
            <a:spLocks noChangeAspect="1" noChangeArrowheads="1"/>
          </p:cNvSpPr>
          <p:nvPr/>
        </p:nvSpPr>
        <p:spPr bwMode="auto">
          <a:xfrm>
            <a:off x="1043608" y="980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0" name="Picture 4" descr="Image result for icon google do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24478"/>
            <a:ext cx="2466975" cy="184785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mac-fusion.com/wp-content/uploads/2014/01/Dropbox-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47" y="3059130"/>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josephsweeney.co/content/01-blog/11-a-unicorn-named-gitlab/gi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5445224"/>
            <a:ext cx="4278564" cy="1218964"/>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cdn.pureinfotech.com/wp-content/uploads/2014/02/OneDrive-Logo_large.png?681c7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404056"/>
            <a:ext cx="2249021" cy="1153344"/>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pull1.thelogosmith.netdna-cdn.com/wp-content/uploads/2011/11/evernote-logo-desig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633" y="2708920"/>
            <a:ext cx="2704838" cy="200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2166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3600" dirty="0" smtClean="0"/>
          </a:p>
          <a:p>
            <a:pPr marL="0" indent="0" algn="ctr">
              <a:buNone/>
            </a:pPr>
            <a:endParaRPr lang="en-GB" sz="3600" dirty="0"/>
          </a:p>
          <a:p>
            <a:pPr marL="0" indent="0" algn="ctr">
              <a:buNone/>
            </a:pPr>
            <a:endParaRPr lang="en-GB" sz="3600" dirty="0" smtClean="0"/>
          </a:p>
          <a:p>
            <a:pPr marL="0" indent="0" algn="ctr">
              <a:buNone/>
            </a:pPr>
            <a:r>
              <a:rPr lang="en-GB" sz="6000" dirty="0" smtClean="0"/>
              <a:t>Stata</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Part II</a:t>
            </a:r>
            <a:endParaRPr lang="en-GB" dirty="0">
              <a:solidFill>
                <a:schemeClr val="bg1"/>
              </a:solidFill>
            </a:endParaRPr>
          </a:p>
        </p:txBody>
      </p:sp>
    </p:spTree>
    <p:extLst>
      <p:ext uri="{BB962C8B-B14F-4D97-AF65-F5344CB8AC3E}">
        <p14:creationId xmlns:p14="http://schemas.microsoft.com/office/powerpoint/2010/main" val="3609845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wheelie b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779" y="1538791"/>
            <a:ext cx="4293394" cy="429339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Image result for exce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84382">
            <a:off x="4005102" y="3047202"/>
            <a:ext cx="1632182" cy="91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537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Image result for exce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0826" y="1210999"/>
            <a:ext cx="1632182" cy="9181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85646" y="1052736"/>
            <a:ext cx="2052228" cy="1296144"/>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H="1">
            <a:off x="1223628" y="1052736"/>
            <a:ext cx="2214246" cy="1242138"/>
          </a:xfrm>
          <a:prstGeom prst="line">
            <a:avLst/>
          </a:prstGeom>
          <a:ln/>
        </p:spPr>
        <p:style>
          <a:lnRef idx="3">
            <a:schemeClr val="accent2"/>
          </a:lnRef>
          <a:fillRef idx="0">
            <a:schemeClr val="accent2"/>
          </a:fillRef>
          <a:effectRef idx="2">
            <a:schemeClr val="accent2"/>
          </a:effectRef>
          <a:fontRef idx="minor">
            <a:schemeClr val="tx1"/>
          </a:fontRef>
        </p:style>
      </p:cxnSp>
      <p:sp>
        <p:nvSpPr>
          <p:cNvPr id="2" name="TextBox 1"/>
          <p:cNvSpPr txBox="1"/>
          <p:nvPr/>
        </p:nvSpPr>
        <p:spPr>
          <a:xfrm>
            <a:off x="1277634" y="3050959"/>
            <a:ext cx="6534726" cy="2631490"/>
          </a:xfrm>
          <a:prstGeom prst="rect">
            <a:avLst/>
          </a:prstGeom>
          <a:noFill/>
        </p:spPr>
        <p:txBody>
          <a:bodyPr wrap="square" rtlCol="0">
            <a:spAutoFit/>
          </a:bodyPr>
          <a:lstStyle/>
          <a:p>
            <a:r>
              <a:rPr lang="en-GB" sz="3300" dirty="0"/>
              <a:t>Spreadsheet can not easily be scripted – </a:t>
            </a:r>
          </a:p>
          <a:p>
            <a:endParaRPr lang="en-GB" sz="3300" dirty="0"/>
          </a:p>
          <a:p>
            <a:r>
              <a:rPr lang="en-GB" sz="3300" dirty="0"/>
              <a:t>So there will be no clear audit trail of activity</a:t>
            </a:r>
          </a:p>
        </p:txBody>
      </p:sp>
    </p:spTree>
    <p:extLst>
      <p:ext uri="{BB962C8B-B14F-4D97-AF65-F5344CB8AC3E}">
        <p14:creationId xmlns:p14="http://schemas.microsoft.com/office/powerpoint/2010/main" val="3512527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646" y="1430778"/>
            <a:ext cx="6172200" cy="857250"/>
          </a:xfrm>
        </p:spPr>
        <p:txBody>
          <a:bodyPr>
            <a:normAutofit fontScale="90000"/>
          </a:bodyPr>
          <a:lstStyle/>
          <a:p>
            <a:r>
              <a:rPr lang="en-GB" dirty="0"/>
              <a:t>If you use a ‘</a:t>
            </a:r>
            <a:r>
              <a:rPr lang="en-GB" dirty="0" err="1"/>
              <a:t>gui</a:t>
            </a:r>
            <a:r>
              <a:rPr lang="en-GB" dirty="0"/>
              <a:t>’ </a:t>
            </a:r>
            <a:r>
              <a:rPr lang="en-GB" dirty="0" smtClean="0"/>
              <a:t/>
            </a:r>
            <a:br>
              <a:rPr lang="en-GB" dirty="0" smtClean="0"/>
            </a:br>
            <a:r>
              <a:rPr lang="en-GB" dirty="0" smtClean="0"/>
              <a:t>then </a:t>
            </a:r>
            <a:r>
              <a:rPr lang="en-GB" dirty="0"/>
              <a:t>one day you will inevitably end up in a sticky </a:t>
            </a:r>
            <a:r>
              <a:rPr lang="en-GB" dirty="0" smtClean="0"/>
              <a:t>mess</a:t>
            </a:r>
            <a:endParaRPr lang="en-GB" dirty="0"/>
          </a:p>
        </p:txBody>
      </p:sp>
      <p:sp>
        <p:nvSpPr>
          <p:cNvPr id="3" name="Content Placeholder 2"/>
          <p:cNvSpPr>
            <a:spLocks noGrp="1"/>
          </p:cNvSpPr>
          <p:nvPr>
            <p:ph idx="1"/>
          </p:nvPr>
        </p:nvSpPr>
        <p:spPr>
          <a:xfrm>
            <a:off x="1439652" y="3266982"/>
            <a:ext cx="6172200" cy="1965666"/>
          </a:xfrm>
        </p:spPr>
        <p:txBody>
          <a:bodyPr>
            <a:normAutofit fontScale="92500" lnSpcReduction="20000"/>
          </a:bodyPr>
          <a:lstStyle/>
          <a:p>
            <a:pPr marL="0" indent="0">
              <a:buNone/>
            </a:pPr>
            <a:r>
              <a:rPr lang="en-GB" dirty="0"/>
              <a:t>We advise against undertaking </a:t>
            </a:r>
            <a:r>
              <a:rPr lang="en-GB" dirty="0" smtClean="0"/>
              <a:t>data </a:t>
            </a:r>
            <a:r>
              <a:rPr lang="en-GB" dirty="0"/>
              <a:t>analyses using software packages in interactive modes, for example through a graphical user interface (</a:t>
            </a:r>
            <a:r>
              <a:rPr lang="en-GB" dirty="0" err="1"/>
              <a:t>gui</a:t>
            </a:r>
            <a:r>
              <a:rPr lang="en-GB" dirty="0"/>
              <a:t>) such as drop-down </a:t>
            </a:r>
            <a:r>
              <a:rPr lang="en-GB" dirty="0" smtClean="0"/>
              <a:t>menus.</a:t>
            </a:r>
            <a:endParaRPr lang="en-GB" dirty="0"/>
          </a:p>
        </p:txBody>
      </p:sp>
    </p:spTree>
    <p:extLst>
      <p:ext uri="{BB962C8B-B14F-4D97-AF65-F5344CB8AC3E}">
        <p14:creationId xmlns:p14="http://schemas.microsoft.com/office/powerpoint/2010/main" val="10101114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Which tool?</a:t>
            </a:r>
            <a:endParaRPr lang="en-GB" dirty="0"/>
          </a:p>
        </p:txBody>
      </p:sp>
      <p:pic>
        <p:nvPicPr>
          <p:cNvPr id="29698" name="Picture 2" descr="http://1.bp.blogspot.com/-_Pol37iUL0Q/UZaUK_DoeRI/AAAAAAAAAPI/RkmXXQmMmFE/s320/hammer+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658" y="1862826"/>
            <a:ext cx="5656556" cy="33762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90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dirty="0" smtClean="0"/>
              <a:t>Be honest….</a:t>
            </a:r>
          </a:p>
          <a:p>
            <a:pPr marL="0" indent="0">
              <a:buNone/>
            </a:pPr>
            <a:endParaRPr lang="en-GB" sz="3600" dirty="0"/>
          </a:p>
          <a:p>
            <a:pPr marL="742950" indent="-742950">
              <a:buFont typeface="+mj-lt"/>
              <a:buAutoNum type="arabicPeriod"/>
            </a:pPr>
            <a:r>
              <a:rPr lang="en-GB" sz="3600" dirty="0" smtClean="0"/>
              <a:t>Have you ever lost a file?</a:t>
            </a:r>
          </a:p>
          <a:p>
            <a:pPr marL="742950" indent="-742950">
              <a:buFont typeface="+mj-lt"/>
              <a:buAutoNum type="arabicPeriod"/>
            </a:pPr>
            <a:endParaRPr lang="en-GB" sz="3600" dirty="0" smtClean="0"/>
          </a:p>
          <a:p>
            <a:pPr marL="742950" indent="-742950">
              <a:buFont typeface="+mj-lt"/>
              <a:buAutoNum type="arabicPeriod"/>
            </a:pPr>
            <a:r>
              <a:rPr lang="en-GB" sz="3600" dirty="0" smtClean="0"/>
              <a:t>Have you ever wondered if you have deleted a file?</a:t>
            </a:r>
          </a:p>
          <a:p>
            <a:pPr marL="742950" indent="-742950">
              <a:buFont typeface="+mj-lt"/>
              <a:buAutoNum type="arabicPeriod"/>
            </a:pPr>
            <a:endParaRPr lang="en-GB" sz="3600" dirty="0" smtClean="0"/>
          </a:p>
          <a:p>
            <a:pPr marL="742950" indent="-742950">
              <a:buFont typeface="+mj-lt"/>
              <a:buAutoNum type="arabicPeriod"/>
            </a:pPr>
            <a:r>
              <a:rPr lang="en-GB" sz="3600" dirty="0" smtClean="0"/>
              <a:t>Have you and a colleague ever been working on different versions of a file?</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 Thought Experiment</a:t>
            </a:r>
            <a:endParaRPr lang="en-GB" dirty="0">
              <a:solidFill>
                <a:schemeClr val="bg1"/>
              </a:solidFill>
            </a:endParaRPr>
          </a:p>
        </p:txBody>
      </p:sp>
    </p:spTree>
    <p:extLst>
      <p:ext uri="{BB962C8B-B14F-4D97-AF65-F5344CB8AC3E}">
        <p14:creationId xmlns:p14="http://schemas.microsoft.com/office/powerpoint/2010/main" val="240909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628" y="1322766"/>
            <a:ext cx="6534726" cy="857250"/>
          </a:xfrm>
        </p:spPr>
        <p:txBody>
          <a:bodyPr>
            <a:normAutofit fontScale="90000"/>
          </a:bodyPr>
          <a:lstStyle/>
          <a:p>
            <a:r>
              <a:rPr lang="en-GB" dirty="0" smtClean="0"/>
              <a:t>Which software </a:t>
            </a:r>
            <a:br>
              <a:rPr lang="en-GB" dirty="0" smtClean="0"/>
            </a:br>
            <a:r>
              <a:rPr lang="en-GB" dirty="0" smtClean="0"/>
              <a:t>(or data analysis package) should I learn?</a:t>
            </a:r>
            <a:endParaRPr lang="en-GB" dirty="0"/>
          </a:p>
        </p:txBody>
      </p:sp>
      <p:sp>
        <p:nvSpPr>
          <p:cNvPr id="3" name="Content Placeholder 2"/>
          <p:cNvSpPr>
            <a:spLocks noGrp="1"/>
          </p:cNvSpPr>
          <p:nvPr>
            <p:ph idx="1"/>
          </p:nvPr>
        </p:nvSpPr>
        <p:spPr>
          <a:xfrm>
            <a:off x="755576" y="3050958"/>
            <a:ext cx="7632848" cy="2970330"/>
          </a:xfrm>
        </p:spPr>
        <p:txBody>
          <a:bodyPr>
            <a:normAutofit/>
          </a:bodyPr>
          <a:lstStyle/>
          <a:p>
            <a:pPr marL="0" indent="0">
              <a:buNone/>
            </a:pPr>
            <a:r>
              <a:rPr lang="en-GB" i="1" dirty="0" smtClean="0"/>
              <a:t>“This is like asking which five countries should I know about,  given that I don’t have an interest in either geology or politics – the answers is it depends”</a:t>
            </a:r>
          </a:p>
          <a:p>
            <a:pPr marL="0" indent="0">
              <a:buNone/>
            </a:pPr>
            <a:endParaRPr lang="en-GB" dirty="0" smtClean="0"/>
          </a:p>
          <a:p>
            <a:pPr marL="0" indent="0">
              <a:spcBef>
                <a:spcPts val="0"/>
              </a:spcBef>
              <a:buNone/>
            </a:pPr>
            <a:r>
              <a:rPr lang="en-GB" sz="1800" dirty="0"/>
              <a:t>Larry Wall (the creator of the programming language Pearl)</a:t>
            </a:r>
          </a:p>
        </p:txBody>
      </p:sp>
    </p:spTree>
    <p:extLst>
      <p:ext uri="{BB962C8B-B14F-4D97-AF65-F5344CB8AC3E}">
        <p14:creationId xmlns:p14="http://schemas.microsoft.com/office/powerpoint/2010/main" val="3871709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9712" y="2035403"/>
            <a:ext cx="5118507" cy="3941349"/>
          </a:xfrm>
          <a:prstGeom prst="rect">
            <a:avLst/>
          </a:prstGeom>
        </p:spPr>
      </p:pic>
      <p:sp>
        <p:nvSpPr>
          <p:cNvPr id="5" name="Title 1"/>
          <p:cNvSpPr>
            <a:spLocks noGrp="1"/>
          </p:cNvSpPr>
          <p:nvPr>
            <p:ph type="title"/>
          </p:nvPr>
        </p:nvSpPr>
        <p:spPr>
          <a:xfrm>
            <a:off x="1493658" y="944724"/>
            <a:ext cx="6172200" cy="857250"/>
          </a:xfrm>
        </p:spPr>
        <p:txBody>
          <a:bodyPr/>
          <a:lstStyle/>
          <a:p>
            <a:r>
              <a:rPr lang="en-GB" dirty="0" smtClean="0"/>
              <a:t>SPSS</a:t>
            </a:r>
            <a:endParaRPr lang="en-GB" dirty="0"/>
          </a:p>
        </p:txBody>
      </p:sp>
    </p:spTree>
    <p:extLst>
      <p:ext uri="{BB962C8B-B14F-4D97-AF65-F5344CB8AC3E}">
        <p14:creationId xmlns:p14="http://schemas.microsoft.com/office/powerpoint/2010/main" val="1041967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998730"/>
            <a:ext cx="6172200" cy="857250"/>
          </a:xfrm>
        </p:spPr>
        <p:txBody>
          <a:bodyPr/>
          <a:lstStyle/>
          <a:p>
            <a:r>
              <a:rPr lang="en-GB" dirty="0" smtClean="0"/>
              <a:t>SPSS</a:t>
            </a:r>
            <a:endParaRPr lang="en-GB" dirty="0"/>
          </a:p>
        </p:txBody>
      </p:sp>
      <p:sp>
        <p:nvSpPr>
          <p:cNvPr id="3" name="Content Placeholder 2"/>
          <p:cNvSpPr>
            <a:spLocks noGrp="1"/>
          </p:cNvSpPr>
          <p:nvPr>
            <p:ph idx="1"/>
          </p:nvPr>
        </p:nvSpPr>
        <p:spPr/>
        <p:txBody>
          <a:bodyPr>
            <a:normAutofit lnSpcReduction="10000"/>
          </a:bodyPr>
          <a:lstStyle/>
          <a:p>
            <a:r>
              <a:rPr lang="en-GB" dirty="0"/>
              <a:t>Statistical Package for the Social Sciences </a:t>
            </a:r>
            <a:endParaRPr lang="en-GB" dirty="0" smtClean="0"/>
          </a:p>
          <a:p>
            <a:endParaRPr lang="en-GB" dirty="0" smtClean="0"/>
          </a:p>
          <a:p>
            <a:r>
              <a:rPr lang="en-GB" dirty="0" smtClean="0"/>
              <a:t>Was widely taught in university departments (e.g. psychology, sociology, health etc.)</a:t>
            </a:r>
          </a:p>
          <a:p>
            <a:endParaRPr lang="en-GB" dirty="0"/>
          </a:p>
          <a:p>
            <a:r>
              <a:rPr lang="en-GB" dirty="0" smtClean="0"/>
              <a:t>Commercially available</a:t>
            </a:r>
          </a:p>
          <a:p>
            <a:endParaRPr lang="en-GB" dirty="0" smtClean="0"/>
          </a:p>
          <a:p>
            <a:r>
              <a:rPr lang="en-GB" dirty="0" smtClean="0"/>
              <a:t>www.ibm.com/DataStatistics/SPSS</a:t>
            </a:r>
            <a:endParaRPr lang="en-GB" dirty="0"/>
          </a:p>
          <a:p>
            <a:endParaRPr lang="en-GB" b="1" dirty="0" smtClean="0"/>
          </a:p>
          <a:p>
            <a:endParaRPr lang="en-GB" dirty="0"/>
          </a:p>
        </p:txBody>
      </p:sp>
    </p:spTree>
    <p:extLst>
      <p:ext uri="{BB962C8B-B14F-4D97-AF65-F5344CB8AC3E}">
        <p14:creationId xmlns:p14="http://schemas.microsoft.com/office/powerpoint/2010/main" val="16200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998730"/>
            <a:ext cx="6172200" cy="648072"/>
          </a:xfrm>
        </p:spPr>
        <p:txBody>
          <a:bodyPr>
            <a:normAutofit fontScale="90000"/>
          </a:bodyPr>
          <a:lstStyle/>
          <a:p>
            <a:r>
              <a:rPr lang="en-GB" dirty="0" smtClean="0"/>
              <a:t>SAS</a:t>
            </a:r>
            <a:endParaRPr lang="en-GB" dirty="0"/>
          </a:p>
        </p:txBody>
      </p:sp>
      <p:sp>
        <p:nvSpPr>
          <p:cNvPr id="3" name="Content Placeholder 2"/>
          <p:cNvSpPr>
            <a:spLocks noGrp="1"/>
          </p:cNvSpPr>
          <p:nvPr>
            <p:ph idx="1"/>
          </p:nvPr>
        </p:nvSpPr>
        <p:spPr>
          <a:xfrm>
            <a:off x="755576" y="1754814"/>
            <a:ext cx="7632848" cy="4338482"/>
          </a:xfrm>
        </p:spPr>
        <p:txBody>
          <a:bodyPr>
            <a:normAutofit fontScale="85000" lnSpcReduction="20000"/>
          </a:bodyPr>
          <a:lstStyle/>
          <a:p>
            <a:endParaRPr lang="en-GB" dirty="0" smtClean="0"/>
          </a:p>
          <a:p>
            <a:r>
              <a:rPr lang="en-GB" dirty="0" smtClean="0"/>
              <a:t>Now only widely used in government departments </a:t>
            </a:r>
          </a:p>
          <a:p>
            <a:endParaRPr lang="en-GB" dirty="0" smtClean="0"/>
          </a:p>
          <a:p>
            <a:r>
              <a:rPr lang="en-GB" dirty="0" smtClean="0"/>
              <a:t>Re-launched as a data science package</a:t>
            </a:r>
          </a:p>
          <a:p>
            <a:pPr marL="0" indent="0">
              <a:buNone/>
            </a:pPr>
            <a:endParaRPr lang="en-GB" dirty="0"/>
          </a:p>
          <a:p>
            <a:r>
              <a:rPr lang="en-GB" dirty="0" smtClean="0"/>
              <a:t>Commercially available</a:t>
            </a:r>
          </a:p>
          <a:p>
            <a:pPr marL="0" indent="0">
              <a:buNone/>
            </a:pPr>
            <a:endParaRPr lang="en-GB" dirty="0" smtClean="0"/>
          </a:p>
          <a:p>
            <a:r>
              <a:rPr lang="en-GB" dirty="0" smtClean="0"/>
              <a:t>Fiddly to get started with</a:t>
            </a:r>
          </a:p>
          <a:p>
            <a:endParaRPr lang="en-GB" dirty="0" smtClean="0"/>
          </a:p>
          <a:p>
            <a:r>
              <a:rPr lang="en-GB" dirty="0" smtClean="0"/>
              <a:t>www.sas.com</a:t>
            </a:r>
            <a:endParaRPr lang="en-GB" dirty="0"/>
          </a:p>
        </p:txBody>
      </p:sp>
    </p:spTree>
    <p:extLst>
      <p:ext uri="{BB962C8B-B14F-4D97-AF65-F5344CB8AC3E}">
        <p14:creationId xmlns:p14="http://schemas.microsoft.com/office/powerpoint/2010/main" val="11274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R</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Growing in popularity </a:t>
            </a:r>
            <a:r>
              <a:rPr lang="en-GB" sz="1950" dirty="0"/>
              <a:t>(e.g. data science, statistics, science etc.)</a:t>
            </a:r>
          </a:p>
          <a:p>
            <a:endParaRPr lang="en-GB" dirty="0"/>
          </a:p>
          <a:p>
            <a:r>
              <a:rPr lang="en-GB" dirty="0" smtClean="0"/>
              <a:t>Popular with statisticians</a:t>
            </a:r>
          </a:p>
          <a:p>
            <a:endParaRPr lang="en-GB" dirty="0" smtClean="0"/>
          </a:p>
          <a:p>
            <a:r>
              <a:rPr lang="en-GB" dirty="0" smtClean="0"/>
              <a:t>Free (open source)</a:t>
            </a:r>
          </a:p>
          <a:p>
            <a:endParaRPr lang="en-GB" dirty="0" smtClean="0"/>
          </a:p>
          <a:p>
            <a:r>
              <a:rPr lang="en-GB" dirty="0" smtClean="0"/>
              <a:t>Difficult </a:t>
            </a:r>
            <a:r>
              <a:rPr lang="en-GB" dirty="0"/>
              <a:t>to </a:t>
            </a:r>
            <a:r>
              <a:rPr lang="en-GB" dirty="0" smtClean="0"/>
              <a:t>learn</a:t>
            </a:r>
          </a:p>
          <a:p>
            <a:r>
              <a:rPr lang="en-GB" dirty="0" smtClean="0"/>
              <a:t>Development and support is not commercial</a:t>
            </a:r>
            <a:endParaRPr lang="en-GB" dirty="0"/>
          </a:p>
          <a:p>
            <a:r>
              <a:rPr lang="en-GB" dirty="0" smtClean="0"/>
              <a:t>Help resources are under-developed</a:t>
            </a:r>
            <a:endParaRPr lang="en-GB" dirty="0"/>
          </a:p>
          <a:p>
            <a:endParaRPr lang="en-GB" dirty="0" smtClean="0"/>
          </a:p>
          <a:p>
            <a:r>
              <a:rPr lang="en-GB" dirty="0"/>
              <a:t>https://cran.r-project.org</a:t>
            </a:r>
          </a:p>
        </p:txBody>
      </p:sp>
    </p:spTree>
    <p:extLst>
      <p:ext uri="{BB962C8B-B14F-4D97-AF65-F5344CB8AC3E}">
        <p14:creationId xmlns:p14="http://schemas.microsoft.com/office/powerpoint/2010/main" val="1082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Approaches</a:t>
            </a:r>
            <a:endParaRPr lang="en-GB" dirty="0"/>
          </a:p>
        </p:txBody>
      </p:sp>
      <p:sp>
        <p:nvSpPr>
          <p:cNvPr id="3" name="Content Placeholder 2"/>
          <p:cNvSpPr>
            <a:spLocks noGrp="1"/>
          </p:cNvSpPr>
          <p:nvPr>
            <p:ph idx="1"/>
          </p:nvPr>
        </p:nvSpPr>
        <p:spPr/>
        <p:txBody>
          <a:bodyPr>
            <a:normAutofit lnSpcReduction="10000"/>
          </a:bodyPr>
          <a:lstStyle/>
          <a:p>
            <a:r>
              <a:rPr lang="en-GB" dirty="0"/>
              <a:t>Python </a:t>
            </a:r>
            <a:r>
              <a:rPr lang="en-GB" dirty="0" smtClean="0"/>
              <a:t>(</a:t>
            </a:r>
            <a:r>
              <a:rPr lang="en-GB" dirty="0" smtClean="0">
                <a:hlinkClick r:id="rId2"/>
              </a:rPr>
              <a:t>www.python.org</a:t>
            </a:r>
            <a:r>
              <a:rPr lang="en-GB" dirty="0" smtClean="0"/>
              <a:t>)</a:t>
            </a:r>
          </a:p>
          <a:p>
            <a:pPr lvl="1"/>
            <a:r>
              <a:rPr lang="en-GB" dirty="0" smtClean="0"/>
              <a:t>Open source</a:t>
            </a:r>
          </a:p>
          <a:p>
            <a:pPr lvl="1"/>
            <a:r>
              <a:rPr lang="en-GB" dirty="0" smtClean="0"/>
              <a:t>Fewer libraries than R</a:t>
            </a:r>
          </a:p>
          <a:p>
            <a:pPr lvl="1"/>
            <a:r>
              <a:rPr lang="en-GB" dirty="0" smtClean="0"/>
              <a:t>Tricky to learn and almost no help resources</a:t>
            </a:r>
          </a:p>
          <a:p>
            <a:pPr marL="342900" lvl="1" indent="0">
              <a:buNone/>
            </a:pPr>
            <a:endParaRPr lang="en-GB" dirty="0" smtClean="0"/>
          </a:p>
          <a:p>
            <a:r>
              <a:rPr lang="en-GB" dirty="0" smtClean="0"/>
              <a:t>Julia (</a:t>
            </a:r>
            <a:r>
              <a:rPr lang="en-GB" dirty="0">
                <a:hlinkClick r:id="rId3"/>
              </a:rPr>
              <a:t>https://julialang.org</a:t>
            </a:r>
            <a:r>
              <a:rPr lang="en-GB" dirty="0" smtClean="0">
                <a:hlinkClick r:id="rId3"/>
              </a:rPr>
              <a:t>/</a:t>
            </a:r>
            <a:r>
              <a:rPr lang="en-GB" dirty="0" smtClean="0"/>
              <a:t>)</a:t>
            </a:r>
          </a:p>
          <a:p>
            <a:pPr lvl="1"/>
            <a:r>
              <a:rPr lang="en-GB" dirty="0"/>
              <a:t>Open source</a:t>
            </a:r>
          </a:p>
          <a:p>
            <a:pPr lvl="1"/>
            <a:r>
              <a:rPr lang="en-GB" dirty="0"/>
              <a:t>Fewer libraries than R</a:t>
            </a:r>
          </a:p>
          <a:p>
            <a:pPr lvl="1"/>
            <a:r>
              <a:rPr lang="en-GB" dirty="0"/>
              <a:t>Tricky to learn </a:t>
            </a:r>
            <a:r>
              <a:rPr lang="en-GB" dirty="0" smtClean="0"/>
              <a:t>and no </a:t>
            </a:r>
            <a:r>
              <a:rPr lang="en-GB" dirty="0"/>
              <a:t>help resources</a:t>
            </a:r>
          </a:p>
          <a:p>
            <a:endParaRPr lang="en-GB" dirty="0" smtClean="0"/>
          </a:p>
        </p:txBody>
      </p:sp>
    </p:spTree>
    <p:extLst>
      <p:ext uri="{BB962C8B-B14F-4D97-AF65-F5344CB8AC3E}">
        <p14:creationId xmlns:p14="http://schemas.microsoft.com/office/powerpoint/2010/main" val="4163586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Stata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Popular in economics globally</a:t>
            </a:r>
            <a:endParaRPr lang="en-GB" sz="1950" dirty="0"/>
          </a:p>
          <a:p>
            <a:endParaRPr lang="en-GB" dirty="0"/>
          </a:p>
          <a:p>
            <a:r>
              <a:rPr lang="en-GB" dirty="0" smtClean="0"/>
              <a:t>Popular with US social science (e.g. sociology)</a:t>
            </a:r>
          </a:p>
          <a:p>
            <a:endParaRPr lang="en-GB" dirty="0" smtClean="0"/>
          </a:p>
          <a:p>
            <a:r>
              <a:rPr lang="en-GB" dirty="0" smtClean="0"/>
              <a:t>Commercial software</a:t>
            </a:r>
          </a:p>
          <a:p>
            <a:endParaRPr lang="en-GB" dirty="0" smtClean="0"/>
          </a:p>
          <a:p>
            <a:r>
              <a:rPr lang="en-GB" dirty="0" smtClean="0"/>
              <a:t>Easy to learn</a:t>
            </a:r>
          </a:p>
          <a:p>
            <a:r>
              <a:rPr lang="en-GB" dirty="0" smtClean="0"/>
              <a:t>Excellent development</a:t>
            </a:r>
            <a:endParaRPr lang="en-GB" dirty="0"/>
          </a:p>
          <a:p>
            <a:r>
              <a:rPr lang="en-GB" dirty="0" smtClean="0"/>
              <a:t>Outstanding help files and teaching resources</a:t>
            </a:r>
            <a:endParaRPr lang="en-GB" dirty="0"/>
          </a:p>
          <a:p>
            <a:endParaRPr lang="en-GB" dirty="0" smtClean="0"/>
          </a:p>
          <a:p>
            <a:r>
              <a:rPr lang="en-GB" dirty="0" smtClean="0"/>
              <a:t>www.stata.com</a:t>
            </a:r>
            <a:endParaRPr lang="en-GB" dirty="0"/>
          </a:p>
        </p:txBody>
      </p:sp>
    </p:spTree>
    <p:extLst>
      <p:ext uri="{BB962C8B-B14F-4D97-AF65-F5344CB8AC3E}">
        <p14:creationId xmlns:p14="http://schemas.microsoft.com/office/powerpoint/2010/main" val="273508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Stata</a:t>
            </a:r>
            <a:endParaRPr lang="en-GB" dirty="0"/>
          </a:p>
        </p:txBody>
      </p:sp>
      <p:sp>
        <p:nvSpPr>
          <p:cNvPr id="3" name="Content Placeholder 2"/>
          <p:cNvSpPr>
            <a:spLocks noGrp="1"/>
          </p:cNvSpPr>
          <p:nvPr>
            <p:ph idx="1"/>
          </p:nvPr>
        </p:nvSpPr>
        <p:spPr>
          <a:xfrm>
            <a:off x="755576" y="1808820"/>
            <a:ext cx="7560840" cy="4644516"/>
          </a:xfrm>
        </p:spPr>
        <p:txBody>
          <a:bodyPr>
            <a:normAutofit fontScale="70000" lnSpcReduction="20000"/>
          </a:bodyPr>
          <a:lstStyle/>
          <a:p>
            <a:r>
              <a:rPr lang="en-GB" altLang="en-US" dirty="0"/>
              <a:t>Does all the </a:t>
            </a:r>
            <a:r>
              <a:rPr lang="en-GB" altLang="en-US" dirty="0" smtClean="0"/>
              <a:t>routine </a:t>
            </a:r>
            <a:r>
              <a:rPr lang="en-GB" altLang="en-US" dirty="0"/>
              <a:t>stuff (</a:t>
            </a:r>
            <a:r>
              <a:rPr lang="en-GB" altLang="en-US" dirty="0" smtClean="0"/>
              <a:t>SPSS, SAS &amp; R) </a:t>
            </a:r>
            <a:endParaRPr lang="en-GB" altLang="en-US" dirty="0"/>
          </a:p>
          <a:p>
            <a:endParaRPr lang="en-GB" altLang="en-US" dirty="0"/>
          </a:p>
          <a:p>
            <a:r>
              <a:rPr lang="en-GB" altLang="en-US" dirty="0"/>
              <a:t>Fits many more models than standard software (</a:t>
            </a:r>
            <a:r>
              <a:rPr lang="en-GB" altLang="en-US" dirty="0" smtClean="0"/>
              <a:t>esp. for </a:t>
            </a:r>
            <a:r>
              <a:rPr lang="en-GB" altLang="en-US" dirty="0"/>
              <a:t>selection, longitudinal)</a:t>
            </a:r>
          </a:p>
          <a:p>
            <a:endParaRPr lang="en-GB" altLang="en-US" dirty="0"/>
          </a:p>
          <a:p>
            <a:r>
              <a:rPr lang="en-GB" altLang="en-US" dirty="0"/>
              <a:t>Specialist complex survey analysis functions (</a:t>
            </a:r>
            <a:r>
              <a:rPr lang="en-GB" altLang="en-US" dirty="0" err="1"/>
              <a:t>Svy</a:t>
            </a:r>
            <a:r>
              <a:rPr lang="en-GB" altLang="en-US" dirty="0"/>
              <a:t>) (useful for UKHLS, MCS </a:t>
            </a:r>
            <a:r>
              <a:rPr lang="en-GB" altLang="en-US" dirty="0" err="1"/>
              <a:t>etc</a:t>
            </a:r>
            <a:r>
              <a:rPr lang="en-GB" altLang="en-US" dirty="0"/>
              <a:t>)</a:t>
            </a:r>
          </a:p>
          <a:p>
            <a:endParaRPr lang="en-GB" altLang="en-US" dirty="0"/>
          </a:p>
          <a:p>
            <a:r>
              <a:rPr lang="en-GB" altLang="en-US" dirty="0"/>
              <a:t>Human readable </a:t>
            </a:r>
            <a:r>
              <a:rPr lang="en-GB" altLang="en-US" dirty="0" smtClean="0"/>
              <a:t>format</a:t>
            </a:r>
          </a:p>
          <a:p>
            <a:endParaRPr lang="en-GB" altLang="en-US" dirty="0" smtClean="0"/>
          </a:p>
          <a:p>
            <a:r>
              <a:rPr lang="en-GB" altLang="en-US" dirty="0" smtClean="0"/>
              <a:t>Very </a:t>
            </a:r>
            <a:r>
              <a:rPr lang="en-GB" altLang="en-US" dirty="0"/>
              <a:t>strong documentation</a:t>
            </a:r>
          </a:p>
          <a:p>
            <a:r>
              <a:rPr lang="en-GB" altLang="en-US" dirty="0" smtClean="0"/>
              <a:t>Worldwide </a:t>
            </a:r>
            <a:r>
              <a:rPr lang="en-GB" altLang="en-US" dirty="0"/>
              <a:t>user community (lists </a:t>
            </a:r>
            <a:r>
              <a:rPr lang="en-GB" altLang="en-US" dirty="0" err="1"/>
              <a:t>etc</a:t>
            </a:r>
            <a:r>
              <a:rPr lang="en-GB" altLang="en-US" dirty="0"/>
              <a:t>)</a:t>
            </a:r>
          </a:p>
          <a:p>
            <a:r>
              <a:rPr lang="en-GB" altLang="en-US" dirty="0" smtClean="0"/>
              <a:t>New </a:t>
            </a:r>
            <a:r>
              <a:rPr lang="en-GB" altLang="en-US" dirty="0"/>
              <a:t>features almost daily</a:t>
            </a:r>
          </a:p>
          <a:p>
            <a:endParaRPr lang="en-GB" altLang="en-US" dirty="0"/>
          </a:p>
          <a:p>
            <a:endParaRPr lang="en-GB" dirty="0"/>
          </a:p>
        </p:txBody>
      </p:sp>
    </p:spTree>
    <p:extLst>
      <p:ext uri="{BB962C8B-B14F-4D97-AF65-F5344CB8AC3E}">
        <p14:creationId xmlns:p14="http://schemas.microsoft.com/office/powerpoint/2010/main" val="15652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611560" y="1052514"/>
            <a:ext cx="7848872" cy="5040782"/>
          </a:xfrm>
        </p:spPr>
        <p:txBody>
          <a:bodyPr>
            <a:normAutofit lnSpcReduction="10000"/>
          </a:bodyPr>
          <a:lstStyle/>
          <a:p>
            <a:pPr marL="0" indent="0">
              <a:buNone/>
            </a:pPr>
            <a:r>
              <a:rPr lang="en-GB" altLang="en-US" dirty="0" smtClean="0"/>
              <a:t>‘</a:t>
            </a:r>
            <a:r>
              <a:rPr lang="en-GB" altLang="en-US" i="1" dirty="0" smtClean="0"/>
              <a:t>…[Stata] has gotten better and better over time, so that by now it can happily be used as a general-purpose package. Stata is powerful and fast which makes it viable to carry out analysis on a PC…</a:t>
            </a:r>
          </a:p>
          <a:p>
            <a:pPr marL="0" indent="0">
              <a:buNone/>
            </a:pPr>
            <a:endParaRPr lang="en-GB" altLang="en-US" b="1" i="1" dirty="0" smtClean="0"/>
          </a:p>
          <a:p>
            <a:pPr marL="0" indent="0">
              <a:buNone/>
            </a:pPr>
            <a:r>
              <a:rPr lang="en-GB" altLang="en-US" b="1" i="1" dirty="0" smtClean="0"/>
              <a:t>Overall, Stata is a very good choice for our kind of work</a:t>
            </a:r>
            <a:r>
              <a:rPr lang="en-GB" altLang="en-US" dirty="0" smtClean="0"/>
              <a:t>’ </a:t>
            </a:r>
          </a:p>
          <a:p>
            <a:pPr marL="0" indent="0">
              <a:buNone/>
            </a:pPr>
            <a:endParaRPr lang="en-GB" altLang="en-US" dirty="0" smtClean="0"/>
          </a:p>
          <a:p>
            <a:pPr marL="0" indent="0">
              <a:buNone/>
            </a:pPr>
            <a:r>
              <a:rPr lang="en-GB" altLang="en-US" dirty="0" smtClean="0"/>
              <a:t>(</a:t>
            </a:r>
            <a:r>
              <a:rPr lang="en-GB" altLang="en-US" dirty="0" err="1" smtClean="0"/>
              <a:t>Treiman</a:t>
            </a:r>
            <a:r>
              <a:rPr lang="en-GB" altLang="en-US" dirty="0" smtClean="0"/>
              <a:t> 2009 p.66)</a:t>
            </a:r>
          </a:p>
        </p:txBody>
      </p:sp>
    </p:spTree>
    <p:extLst>
      <p:ext uri="{BB962C8B-B14F-4D97-AF65-F5344CB8AC3E}">
        <p14:creationId xmlns:p14="http://schemas.microsoft.com/office/powerpoint/2010/main" val="1985699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259681" y="748903"/>
            <a:ext cx="1329929" cy="132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GB" altLang="en-US" sz="1350"/>
          </a:p>
        </p:txBody>
      </p:sp>
      <p:pic>
        <p:nvPicPr>
          <p:cNvPr id="9220" name="Picture 4" descr="http://www.stata.com/bookstore/bi/daus3-fro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7845" y="1052736"/>
            <a:ext cx="1908572" cy="2434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Image result for mehmetoglu st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132171">
            <a:off x="1741995" y="2993840"/>
            <a:ext cx="1862826" cy="2646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 name="Picture 1"/>
          <p:cNvPicPr>
            <a:picLocks noChangeAspect="1"/>
          </p:cNvPicPr>
          <p:nvPr/>
        </p:nvPicPr>
        <p:blipFill>
          <a:blip r:embed="rId4"/>
          <a:stretch>
            <a:fillRect/>
          </a:stretch>
        </p:blipFill>
        <p:spPr>
          <a:xfrm rot="1636463">
            <a:off x="5283003" y="1239199"/>
            <a:ext cx="1861719"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21" name="Picture 8" descr="Stata Survival Manual (Paperb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6128">
            <a:off x="5890224" y="3314666"/>
            <a:ext cx="1765697" cy="2487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289707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Be honest….</a:t>
            </a:r>
          </a:p>
          <a:p>
            <a:pPr marL="0" indent="0">
              <a:buNone/>
            </a:pPr>
            <a:endParaRPr lang="en-GB" sz="3600" dirty="0" smtClean="0"/>
          </a:p>
          <a:p>
            <a:pPr marL="0" indent="0">
              <a:buNone/>
            </a:pPr>
            <a:r>
              <a:rPr lang="en-GB" sz="3600" dirty="0" smtClean="0"/>
              <a:t>Have you ever struggled to identify which data file is the correct one?</a:t>
            </a:r>
          </a:p>
          <a:p>
            <a:pPr marL="0" indent="0">
              <a:buNone/>
            </a:pPr>
            <a:endParaRPr lang="en-GB" sz="3600" dirty="0" smtClean="0"/>
          </a:p>
          <a:p>
            <a:pPr marL="0" indent="0">
              <a:buNone/>
            </a:pPr>
            <a:r>
              <a:rPr lang="en-GB" sz="3600" dirty="0" smtClean="0"/>
              <a:t>custinfo_2014.xlsx</a:t>
            </a:r>
          </a:p>
          <a:p>
            <a:pPr marL="0" indent="0">
              <a:buNone/>
            </a:pPr>
            <a:r>
              <a:rPr lang="en-GB" sz="3600" dirty="0" smtClean="0"/>
              <a:t>custinfo_recent_2014.xlsx</a:t>
            </a:r>
          </a:p>
          <a:p>
            <a:pPr marL="0" indent="0">
              <a:buNone/>
            </a:pPr>
            <a:r>
              <a:rPr lang="en-GB" sz="3600" dirty="0" smtClean="0"/>
              <a:t>cinfo_report2014.xlsx</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 Thought Experiment</a:t>
            </a:r>
            <a:endParaRPr lang="en-GB" dirty="0">
              <a:solidFill>
                <a:schemeClr val="bg1"/>
              </a:solidFill>
            </a:endParaRPr>
          </a:p>
        </p:txBody>
      </p:sp>
    </p:spTree>
    <p:extLst>
      <p:ext uri="{BB962C8B-B14F-4D97-AF65-F5344CB8AC3E}">
        <p14:creationId xmlns:p14="http://schemas.microsoft.com/office/powerpoint/2010/main" val="26005640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65767" y="1862826"/>
            <a:ext cx="3532357" cy="34023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6"/>
          <p:cNvSpPr/>
          <p:nvPr/>
        </p:nvSpPr>
        <p:spPr>
          <a:xfrm>
            <a:off x="1601670" y="1214754"/>
            <a:ext cx="5940660" cy="323165"/>
          </a:xfrm>
          <a:prstGeom prst="rect">
            <a:avLst/>
          </a:prstGeom>
        </p:spPr>
        <p:txBody>
          <a:bodyPr wrap="square">
            <a:spAutoFit/>
          </a:bodyPr>
          <a:lstStyle/>
          <a:p>
            <a:r>
              <a:rPr lang="en-GB" sz="1500" dirty="0"/>
              <a:t>http://www.timberlake.co.uk/software/stata/business/single/prices.html</a:t>
            </a:r>
          </a:p>
        </p:txBody>
      </p:sp>
    </p:spTree>
    <p:extLst>
      <p:ext uri="{BB962C8B-B14F-4D97-AF65-F5344CB8AC3E}">
        <p14:creationId xmlns:p14="http://schemas.microsoft.com/office/powerpoint/2010/main" val="2866393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Stata</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5043113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944724"/>
            <a:ext cx="6858000" cy="5238582"/>
          </a:xfrm>
          <a:prstGeom prst="rect">
            <a:avLst/>
          </a:prstGeom>
        </p:spPr>
      </p:pic>
    </p:spTree>
    <p:extLst>
      <p:ext uri="{BB962C8B-B14F-4D97-AF65-F5344CB8AC3E}">
        <p14:creationId xmlns:p14="http://schemas.microsoft.com/office/powerpoint/2010/main" val="1826091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7" y="1458903"/>
            <a:ext cx="6626897" cy="4130337"/>
          </a:xfrm>
          <a:prstGeom prst="rect">
            <a:avLst/>
          </a:prstGeom>
        </p:spPr>
      </p:pic>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a:t>Data Editor (familiar spread sheet)</a:t>
            </a:r>
            <a:endParaRPr lang="en-GB" altLang="en-US" sz="3000" dirty="0"/>
          </a:p>
        </p:txBody>
      </p:sp>
    </p:spTree>
    <p:extLst>
      <p:ext uri="{BB962C8B-B14F-4D97-AF65-F5344CB8AC3E}">
        <p14:creationId xmlns:p14="http://schemas.microsoft.com/office/powerpoint/2010/main" val="42112822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Syntax File .do </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46" y="1592796"/>
            <a:ext cx="6162684" cy="4266474"/>
          </a:xfrm>
          <a:prstGeom prst="rect">
            <a:avLst/>
          </a:prstGeom>
        </p:spPr>
      </p:pic>
    </p:spTree>
    <p:extLst>
      <p:ext uri="{BB962C8B-B14F-4D97-AF65-F5344CB8AC3E}">
        <p14:creationId xmlns:p14="http://schemas.microsoft.com/office/powerpoint/2010/main" val="8573393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217" y="1808820"/>
            <a:ext cx="6688554" cy="4050450"/>
          </a:xfrm>
          <a:prstGeom prst="rect">
            <a:avLst/>
          </a:prstGeom>
        </p:spPr>
      </p:pic>
      <p:sp>
        <p:nvSpPr>
          <p:cNvPr id="3" name="Rectangle 2"/>
          <p:cNvSpPr txBox="1">
            <a:spLocks noChangeArrowheads="1"/>
          </p:cNvSpPr>
          <p:nvPr/>
        </p:nvSpPr>
        <p:spPr>
          <a:xfrm>
            <a:off x="1277635" y="1052737"/>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Stata Main Window (output)</a:t>
            </a:r>
          </a:p>
        </p:txBody>
      </p:sp>
    </p:spTree>
    <p:extLst>
      <p:ext uri="{BB962C8B-B14F-4D97-AF65-F5344CB8AC3E}">
        <p14:creationId xmlns:p14="http://schemas.microsoft.com/office/powerpoint/2010/main" val="15283649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1" y="857250"/>
            <a:ext cx="2240867" cy="2458593"/>
          </a:xfrm>
          <a:prstGeom prst="rect">
            <a:avLst/>
          </a:prstGeom>
        </p:spPr>
      </p:pic>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052736"/>
            <a:ext cx="3074262" cy="1916091"/>
          </a:xfrm>
          <a:prstGeom prst="rect">
            <a:avLst/>
          </a:prstGeom>
        </p:spPr>
      </p:pic>
      <p:sp>
        <p:nvSpPr>
          <p:cNvPr id="4" name="Right Arrow 3"/>
          <p:cNvSpPr/>
          <p:nvPr/>
        </p:nvSpPr>
        <p:spPr>
          <a:xfrm>
            <a:off x="3599892" y="1808820"/>
            <a:ext cx="1296144"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5" name="Picture 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152" y="3753036"/>
            <a:ext cx="3478048" cy="2106234"/>
          </a:xfrm>
          <a:prstGeom prst="rect">
            <a:avLst/>
          </a:prstGeom>
        </p:spPr>
      </p:pic>
      <p:sp>
        <p:nvSpPr>
          <p:cNvPr id="6" name="Right Arrow 5"/>
          <p:cNvSpPr/>
          <p:nvPr/>
        </p:nvSpPr>
        <p:spPr>
          <a:xfrm rot="5400000">
            <a:off x="5598114" y="2942946"/>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5442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670" y="2186862"/>
            <a:ext cx="6004979" cy="2214246"/>
          </a:xfrm>
          <a:prstGeom prst="rect">
            <a:avLst/>
          </a:prstGeom>
        </p:spPr>
      </p:pic>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Log File (plain text)</a:t>
            </a:r>
          </a:p>
        </p:txBody>
      </p:sp>
    </p:spTree>
    <p:extLst>
      <p:ext uri="{BB962C8B-B14F-4D97-AF65-F5344CB8AC3E}">
        <p14:creationId xmlns:p14="http://schemas.microsoft.com/office/powerpoint/2010/main" val="2707051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1" y="857250"/>
            <a:ext cx="2240867" cy="2458593"/>
          </a:xfrm>
          <a:prstGeom prst="rect">
            <a:avLst/>
          </a:prstGeom>
        </p:spPr>
      </p:pic>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9966" y="857250"/>
            <a:ext cx="3074262" cy="1916091"/>
          </a:xfrm>
          <a:prstGeom prst="rect">
            <a:avLst/>
          </a:prstGeom>
        </p:spPr>
      </p:pic>
      <p:sp>
        <p:nvSpPr>
          <p:cNvPr id="4" name="Right Arrow 3"/>
          <p:cNvSpPr/>
          <p:nvPr/>
        </p:nvSpPr>
        <p:spPr>
          <a:xfrm>
            <a:off x="3599892" y="1808820"/>
            <a:ext cx="1296144"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5" name="Picture 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152" y="3753036"/>
            <a:ext cx="3478048" cy="2106234"/>
          </a:xfrm>
          <a:prstGeom prst="rect">
            <a:avLst/>
          </a:prstGeom>
        </p:spPr>
      </p:pic>
      <p:sp>
        <p:nvSpPr>
          <p:cNvPr id="6" name="Right Arrow 5"/>
          <p:cNvSpPr/>
          <p:nvPr/>
        </p:nvSpPr>
        <p:spPr>
          <a:xfrm rot="5400000">
            <a:off x="5598114" y="2942946"/>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628" y="4293096"/>
            <a:ext cx="2764619" cy="1512168"/>
          </a:xfrm>
          <a:prstGeom prst="rect">
            <a:avLst/>
          </a:prstGeom>
        </p:spPr>
      </p:pic>
      <p:sp>
        <p:nvSpPr>
          <p:cNvPr id="7" name="Right Arrow 6"/>
          <p:cNvSpPr/>
          <p:nvPr/>
        </p:nvSpPr>
        <p:spPr>
          <a:xfrm rot="10800000">
            <a:off x="3599892" y="4995174"/>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706994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Opening a .do file…</a:t>
            </a:r>
            <a:endParaRPr lang="en-GB" dirty="0"/>
          </a:p>
        </p:txBody>
      </p:sp>
      <p:sp>
        <p:nvSpPr>
          <p:cNvPr id="5" name="Content Placeholder 4"/>
          <p:cNvSpPr>
            <a:spLocks noGrp="1"/>
          </p:cNvSpPr>
          <p:nvPr>
            <p:ph idx="1"/>
          </p:nvPr>
        </p:nvSpPr>
        <p:spPr/>
        <p:txBody>
          <a:bodyPr/>
          <a:lstStyle/>
          <a:p>
            <a:endParaRPr lang="en-GB"/>
          </a:p>
        </p:txBody>
      </p:sp>
    </p:spTree>
    <p:extLst>
      <p:ext uri="{BB962C8B-B14F-4D97-AF65-F5344CB8AC3E}">
        <p14:creationId xmlns:p14="http://schemas.microsoft.com/office/powerpoint/2010/main" val="1719592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111"/>
            <a:ext cx="9144000" cy="6829778"/>
          </a:xfrm>
          <a:prstGeom prst="rect">
            <a:avLst/>
          </a:prstGeom>
        </p:spPr>
      </p:pic>
    </p:spTree>
    <p:extLst>
      <p:ext uri="{BB962C8B-B14F-4D97-AF65-F5344CB8AC3E}">
        <p14:creationId xmlns:p14="http://schemas.microsoft.com/office/powerpoint/2010/main" val="37267973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883" y="944725"/>
            <a:ext cx="6869966" cy="5144711"/>
          </a:xfrm>
          <a:prstGeom prst="rect">
            <a:avLst/>
          </a:prstGeom>
        </p:spPr>
      </p:pic>
      <p:sp>
        <p:nvSpPr>
          <p:cNvPr id="3" name="Up Arrow 2"/>
          <p:cNvSpPr/>
          <p:nvPr/>
        </p:nvSpPr>
        <p:spPr>
          <a:xfrm>
            <a:off x="9495420" y="3861049"/>
            <a:ext cx="34289" cy="342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Up Arrow 3"/>
          <p:cNvSpPr/>
          <p:nvPr/>
        </p:nvSpPr>
        <p:spPr>
          <a:xfrm rot="1787912">
            <a:off x="1633466" y="1645853"/>
            <a:ext cx="702078" cy="18362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28098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7483" y="1214755"/>
            <a:ext cx="6669360" cy="4071919"/>
          </a:xfrm>
          <a:prstGeom prst="rect">
            <a:avLst/>
          </a:prstGeom>
        </p:spPr>
      </p:pic>
      <p:sp>
        <p:nvSpPr>
          <p:cNvPr id="3" name="Right Arrow 2"/>
          <p:cNvSpPr/>
          <p:nvPr/>
        </p:nvSpPr>
        <p:spPr>
          <a:xfrm rot="10800000">
            <a:off x="4409982" y="1916832"/>
            <a:ext cx="2322258" cy="3780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Left Arrow 4"/>
          <p:cNvSpPr/>
          <p:nvPr/>
        </p:nvSpPr>
        <p:spPr>
          <a:xfrm rot="20144186">
            <a:off x="1298062" y="1032324"/>
            <a:ext cx="129614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9278144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1" y="880918"/>
            <a:ext cx="6664624" cy="5119832"/>
          </a:xfrm>
          <a:prstGeom prst="rect">
            <a:avLst/>
          </a:prstGeom>
        </p:spPr>
      </p:pic>
    </p:spTree>
    <p:extLst>
      <p:ext uri="{BB962C8B-B14F-4D97-AF65-F5344CB8AC3E}">
        <p14:creationId xmlns:p14="http://schemas.microsoft.com/office/powerpoint/2010/main" val="26845297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1610" y="870435"/>
            <a:ext cx="6858000" cy="5139376"/>
          </a:xfrm>
          <a:prstGeom prst="rect">
            <a:avLst/>
          </a:prstGeom>
        </p:spPr>
      </p:pic>
      <p:sp>
        <p:nvSpPr>
          <p:cNvPr id="5" name="Right Arrow 4"/>
          <p:cNvSpPr/>
          <p:nvPr/>
        </p:nvSpPr>
        <p:spPr>
          <a:xfrm>
            <a:off x="305526" y="3861048"/>
            <a:ext cx="1242138" cy="3240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Left Arrow 5"/>
          <p:cNvSpPr/>
          <p:nvPr/>
        </p:nvSpPr>
        <p:spPr>
          <a:xfrm>
            <a:off x="4626006" y="1376772"/>
            <a:ext cx="237626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1517283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1610" y="870435"/>
            <a:ext cx="6858000" cy="5139376"/>
          </a:xfrm>
          <a:prstGeom prst="rect">
            <a:avLst/>
          </a:prstGeom>
        </p:spPr>
      </p:pic>
      <p:sp>
        <p:nvSpPr>
          <p:cNvPr id="5" name="Right Arrow 4"/>
          <p:cNvSpPr/>
          <p:nvPr/>
        </p:nvSpPr>
        <p:spPr>
          <a:xfrm>
            <a:off x="305526" y="3861048"/>
            <a:ext cx="1242138" cy="3240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Left Arrow 5"/>
          <p:cNvSpPr/>
          <p:nvPr/>
        </p:nvSpPr>
        <p:spPr>
          <a:xfrm>
            <a:off x="4626006" y="1376772"/>
            <a:ext cx="237626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TextBox 1"/>
          <p:cNvSpPr txBox="1">
            <a:spLocks noChangeArrowheads="1"/>
          </p:cNvSpPr>
          <p:nvPr/>
        </p:nvSpPr>
        <p:spPr bwMode="auto">
          <a:xfrm>
            <a:off x="2627784" y="3753037"/>
            <a:ext cx="518457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700" b="1" dirty="0">
                <a:solidFill>
                  <a:srgbClr val="C00000"/>
                </a:solidFill>
              </a:rPr>
              <a:t>Techies might like to use ctrl d </a:t>
            </a:r>
          </a:p>
        </p:txBody>
      </p:sp>
    </p:spTree>
    <p:extLst>
      <p:ext uri="{BB962C8B-B14F-4D97-AF65-F5344CB8AC3E}">
        <p14:creationId xmlns:p14="http://schemas.microsoft.com/office/powerpoint/2010/main" val="14427577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r>
              <a:rPr lang="en-GB" i="1" dirty="0" err="1"/>
              <a:t>findit</a:t>
            </a:r>
            <a:r>
              <a:rPr lang="en-GB" dirty="0"/>
              <a:t> command can be used to search the Stata site and other sites for information</a:t>
            </a:r>
          </a:p>
          <a:p>
            <a:endParaRPr lang="en-GB" i="1" dirty="0" smtClean="0"/>
          </a:p>
          <a:p>
            <a:r>
              <a:rPr lang="en-GB" i="1" dirty="0" err="1" smtClean="0"/>
              <a:t>findit</a:t>
            </a:r>
            <a:r>
              <a:rPr lang="en-GB" i="1" dirty="0" smtClean="0"/>
              <a:t> </a:t>
            </a:r>
            <a:r>
              <a:rPr lang="en-GB" i="1" dirty="0" err="1"/>
              <a:t>qvgraph</a:t>
            </a:r>
            <a:r>
              <a:rPr lang="en-GB" dirty="0"/>
              <a:t> </a:t>
            </a:r>
          </a:p>
          <a:p>
            <a:endParaRPr lang="en-GB" i="1" dirty="0" smtClean="0"/>
          </a:p>
          <a:p>
            <a:r>
              <a:rPr lang="en-GB" i="1" dirty="0" err="1" smtClean="0"/>
              <a:t>ssc</a:t>
            </a:r>
            <a:r>
              <a:rPr lang="en-GB" i="1" dirty="0" smtClean="0"/>
              <a:t> </a:t>
            </a:r>
            <a:r>
              <a:rPr lang="en-GB" i="1" dirty="0"/>
              <a:t>install</a:t>
            </a:r>
            <a:r>
              <a:rPr lang="en-GB" dirty="0"/>
              <a:t> followed by the new programme’s name</a:t>
            </a:r>
          </a:p>
          <a:p>
            <a:pPr marL="0" indent="0">
              <a:buNone/>
            </a:pPr>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Installing Packages</a:t>
            </a:r>
            <a:endParaRPr lang="en-GB" dirty="0">
              <a:solidFill>
                <a:schemeClr val="bg1"/>
              </a:solidFill>
            </a:endParaRPr>
          </a:p>
        </p:txBody>
      </p:sp>
    </p:spTree>
    <p:extLst>
      <p:ext uri="{BB962C8B-B14F-4D97-AF65-F5344CB8AC3E}">
        <p14:creationId xmlns:p14="http://schemas.microsoft.com/office/powerpoint/2010/main" val="2512711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9600" cy="1143000"/>
          </a:xfrm>
        </p:spPr>
        <p:txBody>
          <a:bodyPr/>
          <a:lstStyle/>
          <a:p>
            <a:r>
              <a:rPr lang="en-GB" dirty="0" smtClean="0"/>
              <a:t>Estimating Work Time…</a:t>
            </a:r>
            <a:endParaRPr lang="en-GB" dirty="0"/>
          </a:p>
        </p:txBody>
      </p:sp>
      <p:sp>
        <p:nvSpPr>
          <p:cNvPr id="4" name="AutoShape 2" descr="Image result for hand five fin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1700808"/>
            <a:ext cx="6516216" cy="4344144"/>
          </a:xfrm>
          <a:prstGeom prst="rect">
            <a:avLst/>
          </a:prstGeom>
        </p:spPr>
      </p:pic>
    </p:spTree>
    <p:extLst>
      <p:ext uri="{BB962C8B-B14F-4D97-AF65-F5344CB8AC3E}">
        <p14:creationId xmlns:p14="http://schemas.microsoft.com/office/powerpoint/2010/main" val="41429822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The Enforcer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908720"/>
            <a:ext cx="37814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23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GOOD LUCK!</a:t>
            </a:r>
            <a:endParaRPr lang="en-GB" dirty="0"/>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pPr marL="0" indent="0" algn="ctr">
              <a:buNone/>
            </a:pPr>
            <a:r>
              <a:rPr lang="en-GB" dirty="0" smtClean="0"/>
              <a:t>Aim for GOLD and we might end up with BRONZE</a:t>
            </a:r>
          </a:p>
          <a:p>
            <a:pPr marL="0" indent="0">
              <a:buNone/>
            </a:pPr>
            <a:endParaRPr lang="en-GB" dirty="0"/>
          </a:p>
          <a:p>
            <a:pPr marL="0" indent="0">
              <a:buNone/>
            </a:pPr>
            <a:r>
              <a:rPr lang="en-GB" dirty="0" smtClean="0"/>
              <a:t>Wednesday 25/07/2018 @ 16:45:</a:t>
            </a:r>
          </a:p>
          <a:p>
            <a:r>
              <a:rPr lang="en-GB" dirty="0" smtClean="0"/>
              <a:t>Proficient in enabling raw data for analysis in Stata </a:t>
            </a:r>
          </a:p>
          <a:p>
            <a:r>
              <a:rPr lang="en-GB" dirty="0" smtClean="0"/>
              <a:t>Knowledgeable in the core principles and practices of data wrangling</a:t>
            </a:r>
          </a:p>
          <a:p>
            <a:r>
              <a:rPr lang="en-GB" dirty="0" smtClean="0"/>
              <a:t>Awareness of open source tools that support reproducible analyses</a:t>
            </a:r>
          </a:p>
          <a:p>
            <a:r>
              <a:rPr lang="en-GB" dirty="0" smtClean="0"/>
              <a:t>Infused with a passion for data management…</a:t>
            </a:r>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p:txBody>
      </p:sp>
      <p:sp>
        <p:nvSpPr>
          <p:cNvPr id="4" name="Slide Number Placeholder 3"/>
          <p:cNvSpPr>
            <a:spLocks noGrp="1"/>
          </p:cNvSpPr>
          <p:nvPr>
            <p:ph type="sldNum" sz="quarter" idx="12"/>
          </p:nvPr>
        </p:nvSpPr>
        <p:spPr/>
        <p:txBody>
          <a:bodyPr/>
          <a:lstStyle/>
          <a:p>
            <a:fld id="{D3664201-71EA-4596-9E96-E023FABE80EE}" type="slidenum">
              <a:rPr lang="en-GB" smtClean="0"/>
              <a:t>68</a:t>
            </a:fld>
            <a:endParaRPr lang="en-GB" dirty="0"/>
          </a:p>
        </p:txBody>
      </p:sp>
    </p:spTree>
    <p:extLst>
      <p:ext uri="{BB962C8B-B14F-4D97-AF65-F5344CB8AC3E}">
        <p14:creationId xmlns:p14="http://schemas.microsoft.com/office/powerpoint/2010/main" val="32902907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052736"/>
            <a:ext cx="2801466" cy="4357836"/>
          </a:xfrm>
          <a:prstGeom prst="rect">
            <a:avLst/>
          </a:prstGeom>
        </p:spPr>
      </p:pic>
    </p:spTree>
    <p:extLst>
      <p:ext uri="{BB962C8B-B14F-4D97-AF65-F5344CB8AC3E}">
        <p14:creationId xmlns:p14="http://schemas.microsoft.com/office/powerpoint/2010/main" val="3604710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26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908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3600" dirty="0" smtClean="0"/>
          </a:p>
          <a:p>
            <a:pPr marL="0" indent="0" algn="ctr">
              <a:buNone/>
            </a:pPr>
            <a:endParaRPr lang="en-GB" sz="3600" dirty="0"/>
          </a:p>
          <a:p>
            <a:pPr marL="0" indent="0" algn="ctr">
              <a:buNone/>
            </a:pPr>
            <a:endParaRPr lang="en-GB" sz="3600" dirty="0" smtClean="0"/>
          </a:p>
          <a:p>
            <a:pPr marL="0" indent="0" algn="ctr">
              <a:buNone/>
            </a:pPr>
            <a:r>
              <a:rPr lang="en-GB" sz="6000" dirty="0" smtClean="0"/>
              <a:t>Extensions</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smtClean="0">
                <a:solidFill>
                  <a:schemeClr val="bg1"/>
                </a:solidFill>
              </a:rPr>
              <a:t>Part </a:t>
            </a:r>
            <a:r>
              <a:rPr lang="en-GB" smtClean="0">
                <a:solidFill>
                  <a:schemeClr val="bg1"/>
                </a:solidFill>
              </a:rPr>
              <a:t>III</a:t>
            </a:r>
            <a:endParaRPr lang="en-GB" dirty="0">
              <a:solidFill>
                <a:schemeClr val="bg1"/>
              </a:solidFill>
            </a:endParaRPr>
          </a:p>
        </p:txBody>
      </p:sp>
    </p:spTree>
    <p:extLst>
      <p:ext uri="{BB962C8B-B14F-4D97-AF65-F5344CB8AC3E}">
        <p14:creationId xmlns:p14="http://schemas.microsoft.com/office/powerpoint/2010/main" val="41036351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fontScale="92500" lnSpcReduction="10000"/>
          </a:bodyPr>
          <a:lstStyle/>
          <a:p>
            <a:pPr marL="0" indent="0">
              <a:buNone/>
            </a:pPr>
            <a:r>
              <a:rPr lang="en-GB" sz="3600" dirty="0" smtClean="0"/>
              <a:t>Stata is a comprehensive and easy-to-learn statistical software package, however not suitable for every task/situation:</a:t>
            </a:r>
          </a:p>
          <a:p>
            <a:pPr marL="0" indent="0">
              <a:buNone/>
            </a:pPr>
            <a:endParaRPr lang="en-GB" sz="3600" dirty="0"/>
          </a:p>
          <a:p>
            <a:pPr marL="742950" indent="-742950">
              <a:buFont typeface="+mj-lt"/>
              <a:buAutoNum type="arabicPeriod"/>
            </a:pPr>
            <a:r>
              <a:rPr lang="en-GB" sz="3600" dirty="0" smtClean="0"/>
              <a:t>Proprietary</a:t>
            </a:r>
          </a:p>
          <a:p>
            <a:pPr marL="742950" indent="-742950">
              <a:buFont typeface="+mj-lt"/>
              <a:buAutoNum type="arabicPeriod"/>
            </a:pPr>
            <a:endParaRPr lang="en-GB" sz="3600" dirty="0" smtClean="0"/>
          </a:p>
          <a:p>
            <a:pPr marL="742950" indent="-742950">
              <a:buFont typeface="+mj-lt"/>
              <a:buAutoNum type="arabicPeriod"/>
            </a:pPr>
            <a:r>
              <a:rPr lang="en-GB" sz="3600" dirty="0" smtClean="0"/>
              <a:t>Likes variable-by-case data structures</a:t>
            </a:r>
          </a:p>
          <a:p>
            <a:pPr marL="742950" indent="-742950">
              <a:buFont typeface="+mj-lt"/>
              <a:buAutoNum type="arabicPeriod"/>
            </a:pPr>
            <a:endParaRPr lang="en-GB" sz="3600" dirty="0" smtClean="0"/>
          </a:p>
          <a:p>
            <a:pPr marL="742950" indent="-742950">
              <a:buFont typeface="+mj-lt"/>
              <a:buAutoNum type="arabicPeriod"/>
            </a:pPr>
            <a:r>
              <a:rPr lang="en-GB" sz="3600" dirty="0" smtClean="0"/>
              <a:t>Necessary but not sufficient for reproducible analyses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Open Source</a:t>
            </a:r>
            <a:endParaRPr lang="en-GB" dirty="0">
              <a:solidFill>
                <a:schemeClr val="bg1"/>
              </a:solidFill>
            </a:endParaRPr>
          </a:p>
        </p:txBody>
      </p:sp>
    </p:spTree>
    <p:extLst>
      <p:ext uri="{BB962C8B-B14F-4D97-AF65-F5344CB8AC3E}">
        <p14:creationId xmlns:p14="http://schemas.microsoft.com/office/powerpoint/2010/main" val="12645342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Alternatives:</a:t>
            </a:r>
          </a:p>
          <a:p>
            <a:pPr marL="0" indent="0">
              <a:buNone/>
            </a:pPr>
            <a:endParaRPr lang="en-GB" sz="3600" dirty="0"/>
          </a:p>
          <a:p>
            <a:pPr marL="742950" indent="-742950">
              <a:buFont typeface="+mj-lt"/>
              <a:buAutoNum type="arabicPeriod"/>
            </a:pPr>
            <a:r>
              <a:rPr lang="en-GB" sz="3600" dirty="0" err="1" smtClean="0"/>
              <a:t>Gretl</a:t>
            </a:r>
            <a:r>
              <a:rPr lang="en-GB" sz="3600" dirty="0" smtClean="0"/>
              <a:t>, R</a:t>
            </a:r>
          </a:p>
          <a:p>
            <a:pPr marL="742950" indent="-742950">
              <a:buFont typeface="+mj-lt"/>
              <a:buAutoNum type="arabicPeriod"/>
            </a:pPr>
            <a:endParaRPr lang="en-GB" sz="3600" dirty="0" smtClean="0"/>
          </a:p>
          <a:p>
            <a:pPr marL="742950" indent="-742950">
              <a:buFont typeface="+mj-lt"/>
              <a:buAutoNum type="arabicPeriod"/>
            </a:pPr>
            <a:r>
              <a:rPr lang="en-GB" sz="3600" dirty="0" smtClean="0"/>
              <a:t>JSON, XML best handled in Python</a:t>
            </a:r>
          </a:p>
          <a:p>
            <a:pPr marL="742950" indent="-742950">
              <a:buFont typeface="+mj-lt"/>
              <a:buAutoNum type="arabicPeriod"/>
            </a:pPr>
            <a:endParaRPr lang="en-GB" sz="3600" dirty="0" smtClean="0"/>
          </a:p>
          <a:p>
            <a:pPr marL="742950" indent="-742950">
              <a:buFont typeface="+mj-lt"/>
              <a:buAutoNum type="arabicPeriod"/>
            </a:pPr>
            <a:r>
              <a:rPr lang="en-GB" sz="3600" dirty="0" err="1" smtClean="0"/>
              <a:t>Jupyter</a:t>
            </a:r>
            <a:r>
              <a:rPr lang="en-GB" sz="3600" dirty="0" smtClean="0"/>
              <a:t> Notebooks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Open Source</a:t>
            </a:r>
            <a:endParaRPr lang="en-GB" dirty="0">
              <a:solidFill>
                <a:schemeClr val="bg1"/>
              </a:solidFill>
            </a:endParaRPr>
          </a:p>
        </p:txBody>
      </p:sp>
    </p:spTree>
    <p:extLst>
      <p:ext uri="{BB962C8B-B14F-4D97-AF65-F5344CB8AC3E}">
        <p14:creationId xmlns:p14="http://schemas.microsoft.com/office/powerpoint/2010/main" val="23001642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err="1" smtClean="0">
                <a:solidFill>
                  <a:schemeClr val="bg1"/>
                </a:solidFill>
              </a:rPr>
              <a:t>Gretl</a:t>
            </a:r>
            <a:endParaRPr lang="en-GB" dirty="0">
              <a:solidFill>
                <a:schemeClr val="bg1"/>
              </a:solidFill>
            </a:endParaRPr>
          </a:p>
        </p:txBody>
      </p:sp>
      <p:pic>
        <p:nvPicPr>
          <p:cNvPr id="2" name="Picture 1"/>
          <p:cNvPicPr>
            <a:picLocks noChangeAspect="1"/>
          </p:cNvPicPr>
          <p:nvPr/>
        </p:nvPicPr>
        <p:blipFill rotWithShape="1">
          <a:blip r:embed="rId2"/>
          <a:srcRect l="27556" t="17801" r="3144" b="17100"/>
          <a:stretch/>
        </p:blipFill>
        <p:spPr>
          <a:xfrm>
            <a:off x="179512" y="1268760"/>
            <a:ext cx="8721486" cy="4608512"/>
          </a:xfrm>
          <a:prstGeom prst="rect">
            <a:avLst/>
          </a:prstGeom>
        </p:spPr>
      </p:pic>
    </p:spTree>
    <p:extLst>
      <p:ext uri="{BB962C8B-B14F-4D97-AF65-F5344CB8AC3E}">
        <p14:creationId xmlns:p14="http://schemas.microsoft.com/office/powerpoint/2010/main" val="11704814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R</a:t>
            </a:r>
            <a:endParaRPr lang="en-GB" dirty="0">
              <a:solidFill>
                <a:schemeClr val="bg1"/>
              </a:solidFill>
            </a:endParaRPr>
          </a:p>
        </p:txBody>
      </p:sp>
      <p:pic>
        <p:nvPicPr>
          <p:cNvPr id="5" name="Picture 4"/>
          <p:cNvPicPr>
            <a:picLocks noChangeAspect="1"/>
          </p:cNvPicPr>
          <p:nvPr/>
        </p:nvPicPr>
        <p:blipFill rotWithShape="1">
          <a:blip r:embed="rId2"/>
          <a:srcRect l="11808" t="12901" r="19288" b="12901"/>
          <a:stretch/>
        </p:blipFill>
        <p:spPr>
          <a:xfrm>
            <a:off x="169139" y="1258762"/>
            <a:ext cx="8820472" cy="5342686"/>
          </a:xfrm>
          <a:prstGeom prst="rect">
            <a:avLst/>
          </a:prstGeom>
        </p:spPr>
      </p:pic>
    </p:spTree>
    <p:extLst>
      <p:ext uri="{BB962C8B-B14F-4D97-AF65-F5344CB8AC3E}">
        <p14:creationId xmlns:p14="http://schemas.microsoft.com/office/powerpoint/2010/main" val="17015787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Alternative Data Structures</a:t>
            </a:r>
            <a:endParaRPr lang="en-GB" dirty="0">
              <a:solidFill>
                <a:schemeClr val="bg1"/>
              </a:solidFill>
            </a:endParaRPr>
          </a:p>
        </p:txBody>
      </p:sp>
      <p:pic>
        <p:nvPicPr>
          <p:cNvPr id="2050" name="img729262" descr="09beb1b0-877f-494b-91f9-95755f2cb6b3"/>
          <p:cNvPicPr>
            <a:picLocks noChangeAspect="1" noChangeArrowheads="1"/>
          </p:cNvPicPr>
          <p:nvPr/>
        </p:nvPicPr>
        <p:blipFill rotWithShape="1">
          <a:blip r:embed="rId3">
            <a:extLst>
              <a:ext uri="{28A0092B-C50C-407E-A947-70E740481C1C}">
                <a14:useLocalDpi xmlns:a14="http://schemas.microsoft.com/office/drawing/2010/main" val="0"/>
              </a:ext>
            </a:extLst>
          </a:blip>
          <a:srcRect t="5721" r="1901" b="8180"/>
          <a:stretch/>
        </p:blipFill>
        <p:spPr bwMode="auto">
          <a:xfrm>
            <a:off x="9207" y="1916832"/>
            <a:ext cx="889729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3824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Voila</a:t>
            </a:r>
            <a:endParaRPr lang="en-GB" dirty="0">
              <a:solidFill>
                <a:schemeClr val="bg1"/>
              </a:solidFill>
            </a:endParaRPr>
          </a:p>
        </p:txBody>
      </p:sp>
      <p:pic>
        <p:nvPicPr>
          <p:cNvPr id="3074" name="img603100" descr="94f07bf2-a747-4d57-a16b-6191b7e338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1" y="1564332"/>
            <a:ext cx="8819577" cy="49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8888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s3s1jwLAEI"/>
          <p:cNvPicPr>
            <a:picLocks noGrp="1" noRot="1" noChangeAspect="1"/>
          </p:cNvPicPr>
          <p:nvPr>
            <p:ph idx="1"/>
            <a:videoFile r:link="rId1"/>
          </p:nvPr>
        </p:nvPicPr>
        <p:blipFill>
          <a:blip r:embed="rId4"/>
          <a:stretch>
            <a:fillRect/>
          </a:stretch>
        </p:blipFill>
        <p:spPr>
          <a:xfrm>
            <a:off x="395536" y="1772816"/>
            <a:ext cx="8576954" cy="4824536"/>
          </a:xfrm>
          <a:prstGeom prst="rect">
            <a:avLst/>
          </a:prstGeom>
        </p:spPr>
      </p:pic>
      <p:sp>
        <p:nvSpPr>
          <p:cNvPr id="4" name="Title 1"/>
          <p:cNvSpPr>
            <a:spLocks noGrp="1"/>
          </p:cNvSpPr>
          <p:nvPr>
            <p:ph type="title"/>
          </p:nvPr>
        </p:nvSpPr>
        <p:spPr>
          <a:xfrm>
            <a:off x="1" y="0"/>
            <a:ext cx="9158748" cy="1143000"/>
          </a:xfrm>
          <a:solidFill>
            <a:schemeClr val="tx1"/>
          </a:solidFill>
        </p:spPr>
        <p:txBody>
          <a:bodyPr/>
          <a:lstStyle/>
          <a:p>
            <a:r>
              <a:rPr lang="en-GB" dirty="0" err="1" smtClean="0">
                <a:solidFill>
                  <a:schemeClr val="bg1"/>
                </a:solidFill>
              </a:rPr>
              <a:t>Jupyter</a:t>
            </a:r>
            <a:r>
              <a:rPr lang="en-GB" dirty="0" smtClean="0">
                <a:solidFill>
                  <a:schemeClr val="bg1"/>
                </a:solidFill>
              </a:rPr>
              <a:t> Notebooks</a:t>
            </a:r>
            <a:endParaRPr lang="en-GB" dirty="0">
              <a:solidFill>
                <a:schemeClr val="bg1"/>
              </a:solidFill>
            </a:endParaRPr>
          </a:p>
        </p:txBody>
      </p:sp>
    </p:spTree>
    <p:extLst>
      <p:ext uri="{BB962C8B-B14F-4D97-AF65-F5344CB8AC3E}">
        <p14:creationId xmlns:p14="http://schemas.microsoft.com/office/powerpoint/2010/main" val="88744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dirty="0" smtClean="0"/>
              <a:t>Rationale for the workshop:</a:t>
            </a:r>
          </a:p>
          <a:p>
            <a:pPr marL="0" indent="0">
              <a:buNone/>
            </a:pPr>
            <a:endParaRPr lang="en-GB" sz="3600" dirty="0" smtClean="0"/>
          </a:p>
          <a:p>
            <a:pPr marL="0" indent="0">
              <a:buNone/>
            </a:pPr>
            <a:r>
              <a:rPr lang="en-GB" sz="3000" i="1" dirty="0"/>
              <a:t>“Many organizations can barely find a way to use their R/Python programmers on reasonable datasets</a:t>
            </a:r>
            <a:r>
              <a:rPr lang="en-GB" sz="3000" i="1" dirty="0" smtClean="0"/>
              <a:t>.”</a:t>
            </a:r>
          </a:p>
          <a:p>
            <a:pPr marL="0" indent="0">
              <a:buNone/>
            </a:pPr>
            <a:endParaRPr lang="en-GB" sz="3000" i="1" dirty="0" smtClean="0"/>
          </a:p>
          <a:p>
            <a:pPr marL="0" indent="0">
              <a:buNone/>
            </a:pPr>
            <a:r>
              <a:rPr lang="en-GB" sz="3000" i="1" dirty="0"/>
              <a:t>“The piece missing from the data science movement right now is really simple: intelligent application of data science tools</a:t>
            </a:r>
            <a:r>
              <a:rPr lang="en-GB" sz="3000" i="1" dirty="0" smtClean="0"/>
              <a:t>.”</a:t>
            </a:r>
          </a:p>
          <a:p>
            <a:pPr marL="0" indent="0">
              <a:buNone/>
            </a:pPr>
            <a:endParaRPr lang="en-GB" sz="2800" i="1" dirty="0" smtClean="0"/>
          </a:p>
          <a:p>
            <a:pPr marL="0" indent="0">
              <a:buNone/>
            </a:pPr>
            <a:r>
              <a:rPr lang="en-GB" sz="2200" dirty="0">
                <a:hlinkClick r:id="rId3"/>
              </a:rPr>
              <a:t>https://</a:t>
            </a:r>
            <a:r>
              <a:rPr lang="en-GB" sz="2200" dirty="0" smtClean="0">
                <a:hlinkClick r:id="rId3"/>
              </a:rPr>
              <a:t>www.linkedin.com/pulse/data-science-dead-5-years-less-justin-b-dickerson-phd-mba-pstat-</a:t>
            </a:r>
            <a:r>
              <a:rPr lang="en-GB" sz="2200" dirty="0"/>
              <a:t> </a:t>
            </a:r>
            <a:r>
              <a:rPr lang="en-GB" sz="2200" dirty="0" smtClean="0"/>
              <a:t>accessed 16.07.2018.</a:t>
            </a:r>
          </a:p>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Summary</a:t>
            </a:r>
            <a:endParaRPr lang="en-GB" dirty="0">
              <a:solidFill>
                <a:schemeClr val="bg1"/>
              </a:solidFill>
            </a:endParaRPr>
          </a:p>
        </p:txBody>
      </p:sp>
    </p:spTree>
    <p:extLst>
      <p:ext uri="{BB962C8B-B14F-4D97-AF65-F5344CB8AC3E}">
        <p14:creationId xmlns:p14="http://schemas.microsoft.com/office/powerpoint/2010/main" val="17460651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Have at it:</a:t>
            </a:r>
          </a:p>
          <a:p>
            <a:pPr marL="0" indent="0">
              <a:buNone/>
            </a:pPr>
            <a:endParaRPr lang="en-GB" sz="3600" dirty="0" smtClean="0"/>
          </a:p>
          <a:p>
            <a:r>
              <a:rPr lang="en-GB" sz="3600" dirty="0" smtClean="0"/>
              <a:t>Outstanding queries</a:t>
            </a:r>
          </a:p>
          <a:p>
            <a:r>
              <a:rPr lang="en-GB" sz="3600" dirty="0" smtClean="0"/>
              <a:t>Potential applications of Stata and data wrangling in your organisation</a:t>
            </a:r>
          </a:p>
          <a:p>
            <a:r>
              <a:rPr lang="en-GB" sz="3600" dirty="0" smtClean="0"/>
              <a:t>Unmet needs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Plenary</a:t>
            </a:r>
            <a:endParaRPr lang="en-GB" dirty="0">
              <a:solidFill>
                <a:schemeClr val="bg1"/>
              </a:solidFill>
            </a:endParaRPr>
          </a:p>
        </p:txBody>
      </p:sp>
    </p:spTree>
    <p:extLst>
      <p:ext uri="{BB962C8B-B14F-4D97-AF65-F5344CB8AC3E}">
        <p14:creationId xmlns:p14="http://schemas.microsoft.com/office/powerpoint/2010/main" val="1968378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r>
              <a:rPr lang="en-GB" sz="3600" dirty="0" smtClean="0"/>
              <a:t>Planning, organising and documenting work</a:t>
            </a:r>
          </a:p>
          <a:p>
            <a:endParaRPr lang="en-GB" sz="3600" dirty="0" smtClean="0"/>
          </a:p>
          <a:p>
            <a:r>
              <a:rPr lang="en-GB" sz="3600" dirty="0" smtClean="0"/>
              <a:t>This includes…</a:t>
            </a:r>
          </a:p>
          <a:p>
            <a:pPr marL="3143250" lvl="1" indent="0">
              <a:buNone/>
            </a:pPr>
            <a:r>
              <a:rPr lang="en-GB" i="1" dirty="0" smtClean="0"/>
              <a:t>Cleaning data</a:t>
            </a:r>
          </a:p>
          <a:p>
            <a:pPr marL="3143250" lvl="1" indent="0">
              <a:buNone/>
            </a:pPr>
            <a:r>
              <a:rPr lang="en-GB" i="1" dirty="0" smtClean="0"/>
              <a:t>Analysing data</a:t>
            </a:r>
          </a:p>
          <a:p>
            <a:pPr marL="3143250" lvl="1" indent="0">
              <a:buNone/>
            </a:pPr>
            <a:r>
              <a:rPr lang="en-GB" i="1" dirty="0" smtClean="0"/>
              <a:t>Presenting results</a:t>
            </a:r>
          </a:p>
          <a:p>
            <a:pPr marL="3143250" lvl="1" indent="0">
              <a:buNone/>
            </a:pPr>
            <a:r>
              <a:rPr lang="en-GB" i="1" dirty="0" smtClean="0"/>
              <a:t>Backing up and archiving material</a:t>
            </a:r>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6422781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641975"/>
            <a:ext cx="107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descr="http://adrn.ac.uk/media/50638/adrc_scotland_master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860" y="5543551"/>
            <a:ext cx="2245519"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1259681" y="-144463"/>
            <a:ext cx="2286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1373981" y="79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1488281" y="1603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pic>
        <p:nvPicPr>
          <p:cNvPr id="2055" name="Picture 11" descr="M:\docs\ADRC_S\Ed Uni 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0844" y="5613401"/>
            <a:ext cx="1250156"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1494235" y="1989139"/>
            <a:ext cx="61722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3300" dirty="0" smtClean="0">
              <a:latin typeface="Arial" charset="0"/>
            </a:endParaRPr>
          </a:p>
          <a:p>
            <a:pPr algn="ctr" eaLnBrk="1" hangingPunct="1">
              <a:lnSpc>
                <a:spcPct val="90000"/>
              </a:lnSpc>
              <a:spcBef>
                <a:spcPct val="20000"/>
              </a:spcBef>
            </a:pPr>
            <a:r>
              <a:rPr lang="en-GB" altLang="en-US" sz="3300" dirty="0" err="1" smtClean="0">
                <a:latin typeface="Arial" charset="0"/>
              </a:rPr>
              <a:t>Prof.</a:t>
            </a:r>
            <a:r>
              <a:rPr lang="en-GB" altLang="en-US" sz="3300" dirty="0" smtClean="0">
                <a:latin typeface="Arial" charset="0"/>
              </a:rPr>
              <a:t> John MacInnes &amp; Dr Diarmuid McDonnell</a:t>
            </a:r>
          </a:p>
          <a:p>
            <a:pPr algn="ctr" eaLnBrk="1" hangingPunct="1">
              <a:lnSpc>
                <a:spcPct val="90000"/>
              </a:lnSpc>
              <a:spcBef>
                <a:spcPct val="20000"/>
              </a:spcBef>
            </a:pPr>
            <a:r>
              <a:rPr lang="en-GB" altLang="en-US" sz="2200" dirty="0" smtClean="0">
                <a:latin typeface="Arial" charset="0"/>
              </a:rPr>
              <a:t>University </a:t>
            </a:r>
            <a:r>
              <a:rPr lang="en-GB" altLang="en-US" sz="2200" dirty="0">
                <a:latin typeface="Arial" charset="0"/>
              </a:rPr>
              <a:t>of </a:t>
            </a:r>
            <a:r>
              <a:rPr lang="en-GB" altLang="en-US" sz="2200" dirty="0" smtClean="0">
                <a:latin typeface="Arial" charset="0"/>
              </a:rPr>
              <a:t>Edinburgh</a:t>
            </a:r>
          </a:p>
          <a:p>
            <a:pPr algn="ctr" eaLnBrk="1" hangingPunct="1">
              <a:lnSpc>
                <a:spcPct val="90000"/>
              </a:lnSpc>
              <a:spcBef>
                <a:spcPct val="20000"/>
              </a:spcBef>
            </a:pPr>
            <a:endParaRPr lang="en-GB" altLang="en-US" sz="3000" dirty="0">
              <a:latin typeface="Arial" charset="0"/>
            </a:endParaRPr>
          </a:p>
          <a:p>
            <a:pPr algn="ctr" eaLnBrk="1" hangingPunct="1">
              <a:lnSpc>
                <a:spcPct val="90000"/>
              </a:lnSpc>
              <a:spcBef>
                <a:spcPct val="20000"/>
              </a:spcBef>
            </a:pPr>
            <a:r>
              <a:rPr lang="en-GB" altLang="en-US" sz="3000" dirty="0" smtClean="0">
                <a:latin typeface="Arial" charset="0"/>
              </a:rPr>
              <a:t>July 2018</a:t>
            </a:r>
            <a:endParaRPr lang="en-GB" altLang="en-US" sz="3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r>
              <a:rPr lang="en-GB" altLang="en-US" sz="1400" dirty="0">
                <a:latin typeface="Symbol" pitchFamily="18" charset="2"/>
              </a:rPr>
              <a:t>Ó </a:t>
            </a:r>
            <a:r>
              <a:rPr lang="en-GB" altLang="en-US" sz="1400" dirty="0">
                <a:latin typeface="Arial" charset="0"/>
              </a:rPr>
              <a:t> </a:t>
            </a:r>
            <a:r>
              <a:rPr lang="en-GB" altLang="en-US" sz="1400" dirty="0" smtClean="0">
                <a:latin typeface="Arial" charset="0"/>
              </a:rPr>
              <a:t>Diarmuid McDonnell</a:t>
            </a:r>
            <a:endParaRPr lang="en-GB" altLang="en-US" sz="1400" dirty="0">
              <a:latin typeface="Arial" charset="0"/>
            </a:endParaRPr>
          </a:p>
          <a:p>
            <a:pPr algn="ctr" eaLnBrk="1" hangingPunct="1">
              <a:lnSpc>
                <a:spcPct val="90000"/>
              </a:lnSpc>
              <a:spcBef>
                <a:spcPct val="20000"/>
              </a:spcBef>
            </a:pPr>
            <a:endParaRPr lang="en-GB" altLang="en-US" sz="1000" dirty="0">
              <a:solidFill>
                <a:srgbClr val="898989"/>
              </a:solidFill>
              <a:latin typeface="Arial" charset="0"/>
            </a:endParaRPr>
          </a:p>
        </p:txBody>
      </p:sp>
      <p:sp>
        <p:nvSpPr>
          <p:cNvPr id="14" name="Title 1"/>
          <p:cNvSpPr txBox="1">
            <a:spLocks/>
          </p:cNvSpPr>
          <p:nvPr/>
        </p:nvSpPr>
        <p:spPr>
          <a:xfrm>
            <a:off x="179513" y="274637"/>
            <a:ext cx="8712968" cy="1714501"/>
          </a:xfrm>
          <a:prstGeom prst="rect">
            <a:avLst/>
          </a:prstGeom>
        </p:spPr>
        <p:txBody>
          <a:bodyPr anchor="ctr">
            <a:normAutofit fontScale="700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6300" dirty="0"/>
              <a:t>Data Wrangling &amp; Munging: Organising, Managing and Enabling Data for </a:t>
            </a:r>
            <a:r>
              <a:rPr lang="en-GB" sz="6300" dirty="0" smtClean="0"/>
              <a:t>Analysis</a:t>
            </a:r>
            <a:r>
              <a:rPr lang="en-GB" altLang="en-US" sz="1600" dirty="0" smtClean="0">
                <a:latin typeface="Calibri Light" pitchFamily="34" charset="0"/>
              </a:rPr>
              <a:t>© </a:t>
            </a:r>
            <a:endParaRPr lang="en-GB" altLang="en-US" sz="1600" b="1" dirty="0">
              <a:latin typeface="Calibri Light" pitchFamily="34" charset="0"/>
            </a:endParaRPr>
          </a:p>
        </p:txBody>
      </p:sp>
      <p:pic>
        <p:nvPicPr>
          <p:cNvPr id="2058" name="Picture 2" descr="http://www.aqmen.ac.uk/sites/default/files/aqmen_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892801"/>
            <a:ext cx="2178844"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161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Workflow should be planned and carefully orchestrated</a:t>
            </a:r>
          </a:p>
          <a:p>
            <a:pPr marL="0" indent="0">
              <a:buNone/>
            </a:pPr>
            <a:endParaRPr lang="en-GB" sz="3600" dirty="0"/>
          </a:p>
          <a:p>
            <a:pPr marL="0" indent="0">
              <a:buNone/>
            </a:pPr>
            <a:r>
              <a:rPr lang="en-GB" sz="3600" dirty="0"/>
              <a:t>W</a:t>
            </a:r>
            <a:r>
              <a:rPr lang="en-GB" sz="3600" dirty="0" smtClean="0"/>
              <a:t>orkflow MUST not be </a:t>
            </a:r>
            <a:r>
              <a:rPr lang="en-GB" sz="3600" i="1" dirty="0" err="1" smtClean="0"/>
              <a:t>adhoc</a:t>
            </a:r>
            <a:endParaRPr lang="en-GB" sz="3600" i="1" dirty="0" smtClean="0"/>
          </a:p>
          <a:p>
            <a:pPr marL="0" indent="0">
              <a:buNone/>
            </a:pPr>
            <a:r>
              <a:rPr lang="en-GB" sz="2800" dirty="0" smtClean="0"/>
              <a:t>(e.g. piece-meal, developed as a reaction to mistakes etc.)</a:t>
            </a:r>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07484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8141</TotalTime>
  <Words>1480</Words>
  <Application>Microsoft Office PowerPoint</Application>
  <PresentationFormat>On-screen Show (4:3)</PresentationFormat>
  <Paragraphs>348</Paragraphs>
  <Slides>80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Calibri Light</vt:lpstr>
      <vt:lpstr>Symbol</vt:lpstr>
      <vt:lpstr>Office Theme</vt:lpstr>
      <vt:lpstr>PowerPoint Presentation</vt:lpstr>
      <vt:lpstr>PowerPoint Presentation</vt:lpstr>
      <vt:lpstr>Part I</vt:lpstr>
      <vt:lpstr>A Thought Experiment</vt:lpstr>
      <vt:lpstr>A Thought Experiment</vt:lpstr>
      <vt:lpstr>PowerPoint Presentation</vt:lpstr>
      <vt:lpstr>PowerPoint Presentation</vt:lpstr>
      <vt:lpstr>The Workflow</vt:lpstr>
      <vt:lpstr>The Workflow</vt:lpstr>
      <vt:lpstr>The Workflow</vt:lpstr>
      <vt:lpstr>Shopping without a list?  Cooking with a list?</vt:lpstr>
      <vt:lpstr>PowerPoint Presentation</vt:lpstr>
      <vt:lpstr>The Workflow</vt:lpstr>
      <vt:lpstr>PowerPoint Presentation</vt:lpstr>
      <vt:lpstr>PowerPoint Presentation</vt:lpstr>
      <vt:lpstr>PowerPoint Presentation</vt:lpstr>
      <vt:lpstr>PowerPoint Presentation</vt:lpstr>
      <vt:lpstr>PowerPoint Presentation</vt:lpstr>
      <vt:lpstr>The Workflow</vt:lpstr>
      <vt:lpstr>PowerPoint Presentation</vt:lpstr>
      <vt:lpstr>Long’s Law</vt:lpstr>
      <vt:lpstr>Long’s Law</vt:lpstr>
      <vt:lpstr>PowerPoint Presentation</vt:lpstr>
      <vt:lpstr>PowerPoint Presentation</vt:lpstr>
      <vt:lpstr>The Workflow</vt:lpstr>
      <vt:lpstr>The Workflow</vt:lpstr>
      <vt:lpstr>The Workflow</vt:lpstr>
      <vt:lpstr>The Workflow</vt:lpstr>
      <vt:lpstr>The Workflow</vt:lpstr>
      <vt:lpstr>PowerPoint Presentation</vt:lpstr>
      <vt:lpstr>PowerPoint Presentation</vt:lpstr>
      <vt:lpstr>PowerPoint Presentation</vt:lpstr>
      <vt:lpstr>PowerPoint Presentation</vt:lpstr>
      <vt:lpstr>PowerPoint Presentation</vt:lpstr>
      <vt:lpstr>Part II</vt:lpstr>
      <vt:lpstr>PowerPoint Presentation</vt:lpstr>
      <vt:lpstr>PowerPoint Presentation</vt:lpstr>
      <vt:lpstr>If you use a ‘gui’  then one day you will inevitably end up in a sticky mess</vt:lpstr>
      <vt:lpstr>Which tool?</vt:lpstr>
      <vt:lpstr>Which software  (or data analysis package) should I learn?</vt:lpstr>
      <vt:lpstr>SPSS</vt:lpstr>
      <vt:lpstr>SPSS</vt:lpstr>
      <vt:lpstr>SAS</vt:lpstr>
      <vt:lpstr>R</vt:lpstr>
      <vt:lpstr>Other Approaches</vt:lpstr>
      <vt:lpstr>Stata</vt:lpstr>
      <vt:lpstr>Stata</vt:lpstr>
      <vt:lpstr>PowerPoint Presentation</vt:lpstr>
      <vt:lpstr>PowerPoint Presentation</vt:lpstr>
      <vt:lpstr>PowerPoint Presentation</vt:lpstr>
      <vt:lpstr>Using Stata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Opening a .do file…</vt:lpstr>
      <vt:lpstr>PowerPoint Presentation</vt:lpstr>
      <vt:lpstr>PowerPoint Presentation</vt:lpstr>
      <vt:lpstr>PowerPoint Presentation</vt:lpstr>
      <vt:lpstr>PowerPoint Presentation</vt:lpstr>
      <vt:lpstr>PowerPoint Presentation</vt:lpstr>
      <vt:lpstr>PowerPoint Presentation</vt:lpstr>
      <vt:lpstr>Estimating Work Time…</vt:lpstr>
      <vt:lpstr>PowerPoint Presentation</vt:lpstr>
      <vt:lpstr>GOOD LUCK!</vt:lpstr>
      <vt:lpstr>PowerPoint Presentation</vt:lpstr>
      <vt:lpstr>Part III</vt:lpstr>
      <vt:lpstr>Open Source</vt:lpstr>
      <vt:lpstr>Open Source</vt:lpstr>
      <vt:lpstr>Gretl</vt:lpstr>
      <vt:lpstr>R</vt:lpstr>
      <vt:lpstr>Alternative Data Structures</vt:lpstr>
      <vt:lpstr>Voila</vt:lpstr>
      <vt:lpstr>Jupyter Notebooks</vt:lpstr>
      <vt:lpstr>Summary</vt:lpstr>
      <vt:lpstr>Plenary</vt:lpstr>
      <vt:lpstr>PowerPoint Presentation</vt:lpstr>
    </vt:vector>
  </TitlesOfParts>
  <Company>University of Stirling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vg1</dc:creator>
  <cp:lastModifiedBy>mcdonndz-local</cp:lastModifiedBy>
  <cp:revision>101</cp:revision>
  <dcterms:created xsi:type="dcterms:W3CDTF">2011-08-09T16:15:50Z</dcterms:created>
  <dcterms:modified xsi:type="dcterms:W3CDTF">2018-07-16T20:09:29Z</dcterms:modified>
</cp:coreProperties>
</file>